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88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Lato" panose="020B060402020202020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351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a95ad594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8a95ad594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a95ad594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8a95ad594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337700" y="4473500"/>
            <a:ext cx="1494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Lato"/>
                <a:ea typeface="Lato"/>
                <a:cs typeface="Lato"/>
                <a:sym typeface="Lato"/>
              </a:rPr>
              <a:t>By Shai Aharon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sz="12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■"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V_theme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sz="4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None/>
              <a:defRPr sz="21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9750" y="4533975"/>
            <a:ext cx="1405150" cy="5228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0" y="432848"/>
            <a:ext cx="8520600" cy="205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000" dirty="0">
                <a:solidFill>
                  <a:srgbClr val="3D464D"/>
                </a:solidFill>
                <a:latin typeface="Calibri"/>
                <a:ea typeface="Calibri"/>
                <a:cs typeface="Calibri"/>
              </a:rPr>
              <a:t>Computer Vision and Image Processing</a:t>
            </a:r>
            <a:endParaRPr sz="4000" dirty="0">
              <a:solidFill>
                <a:srgbClr val="3D464D"/>
              </a:solidFill>
              <a:latin typeface="Calibri"/>
              <a:ea typeface="Calibri"/>
              <a:cs typeface="Calibri"/>
            </a:endParaRPr>
          </a:p>
          <a:p>
            <a:r>
              <a:rPr lang="en" sz="4000" dirty="0">
                <a:solidFill>
                  <a:srgbClr val="3D464D"/>
                </a:solidFill>
                <a:latin typeface="Calibri"/>
                <a:ea typeface="Calibri"/>
                <a:cs typeface="Calibri"/>
              </a:rPr>
              <a:t>Tirgul </a:t>
            </a:r>
            <a:r>
              <a:rPr lang="en" sz="4000" dirty="0" smtClean="0">
                <a:solidFill>
                  <a:srgbClr val="3D464D"/>
                </a:solidFill>
                <a:latin typeface="Calibri"/>
                <a:ea typeface="Calibri"/>
                <a:cs typeface="Calibri"/>
              </a:rPr>
              <a:t>14</a:t>
            </a:r>
            <a:endParaRPr sz="4000" dirty="0">
              <a:solidFill>
                <a:srgbClr val="3D464D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972337"/>
            <a:ext cx="8520600" cy="7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Homography estimation, RANSAC</a:t>
            </a:r>
          </a:p>
        </p:txBody>
      </p:sp>
      <p:sp>
        <p:nvSpPr>
          <p:cNvPr id="57" name="Google Shape;57;p13"/>
          <p:cNvSpPr txBox="1"/>
          <p:nvPr/>
        </p:nvSpPr>
        <p:spPr>
          <a:xfrm>
            <a:off x="7308274" y="4689900"/>
            <a:ext cx="1427018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smtClean="0">
                <a:latin typeface="Lato"/>
                <a:ea typeface="Lato"/>
                <a:cs typeface="Lato"/>
                <a:sym typeface="Lato"/>
              </a:rPr>
              <a:t>&amp; Moriya Bitton</a:t>
            </a:r>
            <a:endParaRPr i="1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54499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/>
          <p:nvPr/>
        </p:nvSpPr>
        <p:spPr>
          <a:xfrm>
            <a:off x="4429200" y="1657350"/>
            <a:ext cx="1828800" cy="1828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Similarity</a:t>
            </a:r>
            <a:endParaRPr b="1" dirty="0"/>
          </a:p>
        </p:txBody>
      </p:sp>
      <p:sp>
        <p:nvSpPr>
          <p:cNvPr id="149" name="Google Shape;149;p22"/>
          <p:cNvSpPr/>
          <p:nvPr/>
        </p:nvSpPr>
        <p:spPr>
          <a:xfrm>
            <a:off x="2001600" y="1657350"/>
            <a:ext cx="1828800" cy="1828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2563200" y="2161350"/>
            <a:ext cx="187200" cy="187200"/>
          </a:xfrm>
          <a:prstGeom prst="ellipse">
            <a:avLst/>
          </a:prstGeom>
          <a:solidFill>
            <a:srgbClr val="00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2"/>
          <p:cNvSpPr/>
          <p:nvPr/>
        </p:nvSpPr>
        <p:spPr>
          <a:xfrm>
            <a:off x="5975400" y="2319150"/>
            <a:ext cx="187200" cy="187200"/>
          </a:xfrm>
          <a:prstGeom prst="ellipse">
            <a:avLst/>
          </a:prstGeom>
          <a:solidFill>
            <a:srgbClr val="00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4990800" y="2161350"/>
            <a:ext cx="187200" cy="1872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/>
          <p:nvPr/>
        </p:nvSpPr>
        <p:spPr>
          <a:xfrm rot="-1173876">
            <a:off x="4236867" y="2409232"/>
            <a:ext cx="1046346" cy="928415"/>
          </a:xfrm>
          <a:custGeom>
            <a:avLst/>
            <a:gdLst/>
            <a:ahLst/>
            <a:cxnLst/>
            <a:rect l="l" t="t" r="r" b="b"/>
            <a:pathLst>
              <a:path w="51264" h="36288" extrusionOk="0">
                <a:moveTo>
                  <a:pt x="0" y="36288"/>
                </a:moveTo>
                <a:lnTo>
                  <a:pt x="51264" y="0"/>
                </a:lnTo>
              </a:path>
            </a:pathLst>
          </a:custGeom>
          <a:solidFill>
            <a:srgbClr val="00FF00"/>
          </a:solidFill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22"/>
          <p:cNvSpPr/>
          <p:nvPr/>
        </p:nvSpPr>
        <p:spPr>
          <a:xfrm rot="329354">
            <a:off x="4471199" y="2611110"/>
            <a:ext cx="1046355" cy="928423"/>
          </a:xfrm>
          <a:custGeom>
            <a:avLst/>
            <a:gdLst/>
            <a:ahLst/>
            <a:cxnLst/>
            <a:rect l="l" t="t" r="r" b="b"/>
            <a:pathLst>
              <a:path w="51264" h="36288" extrusionOk="0">
                <a:moveTo>
                  <a:pt x="0" y="36288"/>
                </a:moveTo>
                <a:lnTo>
                  <a:pt x="51264" y="0"/>
                </a:lnTo>
              </a:path>
            </a:pathLst>
          </a:custGeom>
          <a:solidFill>
            <a:srgbClr val="00FF00"/>
          </a:solidFill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55" name="Google Shape;15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1200" y="2921264"/>
            <a:ext cx="2571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15334" y="2704918"/>
            <a:ext cx="415338" cy="28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7556" y="2448000"/>
            <a:ext cx="408415" cy="37034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/>
          <p:nvPr/>
        </p:nvSpPr>
        <p:spPr>
          <a:xfrm>
            <a:off x="5569200" y="2448000"/>
            <a:ext cx="507600" cy="216000"/>
          </a:xfrm>
          <a:custGeom>
            <a:avLst/>
            <a:gdLst/>
            <a:ahLst/>
            <a:cxnLst/>
            <a:rect l="l" t="t" r="r" b="b"/>
            <a:pathLst>
              <a:path w="20304" h="8640" extrusionOk="0">
                <a:moveTo>
                  <a:pt x="0" y="8640"/>
                </a:moveTo>
                <a:lnTo>
                  <a:pt x="20304" y="8208"/>
                </a:lnTo>
                <a:lnTo>
                  <a:pt x="20304" y="0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22"/>
          <p:cNvSpPr/>
          <p:nvPr/>
        </p:nvSpPr>
        <p:spPr>
          <a:xfrm>
            <a:off x="6806725" y="1946425"/>
            <a:ext cx="773694" cy="12191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/>
          <p:nvPr/>
        </p:nvSpPr>
        <p:spPr>
          <a:xfrm>
            <a:off x="4418563" y="1641600"/>
            <a:ext cx="1828800" cy="1828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"/>
          <p:cNvSpPr/>
          <p:nvPr/>
        </p:nvSpPr>
        <p:spPr>
          <a:xfrm>
            <a:off x="4980163" y="2145600"/>
            <a:ext cx="187200" cy="1872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"/>
          <p:cNvSpPr/>
          <p:nvPr/>
        </p:nvSpPr>
        <p:spPr>
          <a:xfrm>
            <a:off x="5754375" y="2145600"/>
            <a:ext cx="187200" cy="1872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3"/>
          <p:cNvSpPr/>
          <p:nvPr/>
        </p:nvSpPr>
        <p:spPr>
          <a:xfrm>
            <a:off x="5402613" y="2802600"/>
            <a:ext cx="187200" cy="1872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Similarity</a:t>
            </a:r>
            <a:endParaRPr b="1" dirty="0"/>
          </a:p>
        </p:txBody>
      </p:sp>
      <p:sp>
        <p:nvSpPr>
          <p:cNvPr id="169" name="Google Shape;169;p23"/>
          <p:cNvSpPr/>
          <p:nvPr/>
        </p:nvSpPr>
        <p:spPr>
          <a:xfrm>
            <a:off x="2001600" y="1657350"/>
            <a:ext cx="1828800" cy="1828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2563200" y="2161350"/>
            <a:ext cx="187200" cy="187200"/>
          </a:xfrm>
          <a:prstGeom prst="ellipse">
            <a:avLst/>
          </a:prstGeom>
          <a:solidFill>
            <a:srgbClr val="00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3"/>
          <p:cNvSpPr/>
          <p:nvPr/>
        </p:nvSpPr>
        <p:spPr>
          <a:xfrm rot="329525">
            <a:off x="4469029" y="2656772"/>
            <a:ext cx="598564" cy="861252"/>
          </a:xfrm>
          <a:custGeom>
            <a:avLst/>
            <a:gdLst/>
            <a:ahLst/>
            <a:cxnLst/>
            <a:rect l="l" t="t" r="r" b="b"/>
            <a:pathLst>
              <a:path w="51264" h="36288" extrusionOk="0">
                <a:moveTo>
                  <a:pt x="0" y="36288"/>
                </a:moveTo>
                <a:lnTo>
                  <a:pt x="51264" y="0"/>
                </a:lnTo>
              </a:path>
            </a:pathLst>
          </a:custGeom>
          <a:solidFill>
            <a:srgbClr val="00FF00"/>
          </a:solidFill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72" name="Google Shape;17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1200" y="2921264"/>
            <a:ext cx="2571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7812" y="3483785"/>
            <a:ext cx="213284" cy="145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0753" y="3266831"/>
            <a:ext cx="209729" cy="19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/>
          <p:nvPr/>
        </p:nvSpPr>
        <p:spPr>
          <a:xfrm>
            <a:off x="5118375" y="2463750"/>
            <a:ext cx="176848" cy="216000"/>
          </a:xfrm>
          <a:custGeom>
            <a:avLst/>
            <a:gdLst/>
            <a:ahLst/>
            <a:cxnLst/>
            <a:rect l="l" t="t" r="r" b="b"/>
            <a:pathLst>
              <a:path w="20304" h="8640" extrusionOk="0">
                <a:moveTo>
                  <a:pt x="0" y="8640"/>
                </a:moveTo>
                <a:lnTo>
                  <a:pt x="20304" y="8208"/>
                </a:lnTo>
                <a:lnTo>
                  <a:pt x="20304" y="0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23"/>
          <p:cNvSpPr/>
          <p:nvPr/>
        </p:nvSpPr>
        <p:spPr>
          <a:xfrm>
            <a:off x="3337413" y="2161350"/>
            <a:ext cx="187200" cy="187200"/>
          </a:xfrm>
          <a:prstGeom prst="ellipse">
            <a:avLst/>
          </a:prstGeom>
          <a:solidFill>
            <a:srgbClr val="00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"/>
          <p:cNvSpPr/>
          <p:nvPr/>
        </p:nvSpPr>
        <p:spPr>
          <a:xfrm>
            <a:off x="2985650" y="2818350"/>
            <a:ext cx="187200" cy="187200"/>
          </a:xfrm>
          <a:prstGeom prst="ellipse">
            <a:avLst/>
          </a:prstGeom>
          <a:solidFill>
            <a:srgbClr val="00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23"/>
          <p:cNvGrpSpPr/>
          <p:nvPr/>
        </p:nvGrpSpPr>
        <p:grpSpPr>
          <a:xfrm rot="965271">
            <a:off x="5078325" y="2449469"/>
            <a:ext cx="961375" cy="844167"/>
            <a:chOff x="1140750" y="3165575"/>
            <a:chExt cx="961413" cy="844200"/>
          </a:xfrm>
        </p:grpSpPr>
        <p:sp>
          <p:nvSpPr>
            <p:cNvPr id="179" name="Google Shape;179;p23"/>
            <p:cNvSpPr/>
            <p:nvPr/>
          </p:nvSpPr>
          <p:spPr>
            <a:xfrm>
              <a:off x="1140750" y="3165575"/>
              <a:ext cx="187200" cy="187200"/>
            </a:xfrm>
            <a:prstGeom prst="ellipse">
              <a:avLst/>
            </a:prstGeom>
            <a:solidFill>
              <a:srgbClr val="000000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1914963" y="3165575"/>
              <a:ext cx="187200" cy="187200"/>
            </a:xfrm>
            <a:prstGeom prst="ellipse">
              <a:avLst/>
            </a:prstGeom>
            <a:solidFill>
              <a:srgbClr val="000000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1563200" y="3822575"/>
              <a:ext cx="187200" cy="187200"/>
            </a:xfrm>
            <a:prstGeom prst="ellipse">
              <a:avLst/>
            </a:prstGeom>
            <a:solidFill>
              <a:srgbClr val="000000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23"/>
          <p:cNvSpPr/>
          <p:nvPr/>
        </p:nvSpPr>
        <p:spPr>
          <a:xfrm rot="1852064">
            <a:off x="4659302" y="2584116"/>
            <a:ext cx="944230" cy="1198850"/>
          </a:xfrm>
          <a:custGeom>
            <a:avLst/>
            <a:gdLst/>
            <a:ahLst/>
            <a:cxnLst/>
            <a:rect l="l" t="t" r="r" b="b"/>
            <a:pathLst>
              <a:path w="51264" h="36288" extrusionOk="0">
                <a:moveTo>
                  <a:pt x="0" y="36288"/>
                </a:moveTo>
                <a:lnTo>
                  <a:pt x="51264" y="0"/>
                </a:lnTo>
              </a:path>
            </a:pathLst>
          </a:custGeom>
          <a:solidFill>
            <a:srgbClr val="00FF00"/>
          </a:solidFill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23"/>
          <p:cNvSpPr/>
          <p:nvPr/>
        </p:nvSpPr>
        <p:spPr>
          <a:xfrm rot="3015655">
            <a:off x="4634147" y="3048004"/>
            <a:ext cx="551497" cy="750478"/>
          </a:xfrm>
          <a:custGeom>
            <a:avLst/>
            <a:gdLst/>
            <a:ahLst/>
            <a:cxnLst/>
            <a:rect l="l" t="t" r="r" b="b"/>
            <a:pathLst>
              <a:path w="51264" h="36288" extrusionOk="0">
                <a:moveTo>
                  <a:pt x="0" y="36288"/>
                </a:moveTo>
                <a:lnTo>
                  <a:pt x="51264" y="0"/>
                </a:lnTo>
              </a:path>
            </a:pathLst>
          </a:custGeom>
          <a:solidFill>
            <a:srgbClr val="00FF00"/>
          </a:solidFill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23"/>
          <p:cNvSpPr txBox="1"/>
          <p:nvPr/>
        </p:nvSpPr>
        <p:spPr>
          <a:xfrm>
            <a:off x="311700" y="3725531"/>
            <a:ext cx="8520600" cy="84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Needs 3 matches = 6 variables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starts to be complicated, not to mention homography with 4 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points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8DOF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5841475" y="2705275"/>
            <a:ext cx="176848" cy="216000"/>
          </a:xfrm>
          <a:custGeom>
            <a:avLst/>
            <a:gdLst/>
            <a:ahLst/>
            <a:cxnLst/>
            <a:rect l="l" t="t" r="r" b="b"/>
            <a:pathLst>
              <a:path w="20304" h="8640" extrusionOk="0">
                <a:moveTo>
                  <a:pt x="0" y="8640"/>
                </a:moveTo>
                <a:lnTo>
                  <a:pt x="20304" y="8208"/>
                </a:lnTo>
                <a:lnTo>
                  <a:pt x="20304" y="0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23"/>
          <p:cNvSpPr/>
          <p:nvPr/>
        </p:nvSpPr>
        <p:spPr>
          <a:xfrm>
            <a:off x="5325000" y="3194300"/>
            <a:ext cx="176848" cy="216000"/>
          </a:xfrm>
          <a:custGeom>
            <a:avLst/>
            <a:gdLst/>
            <a:ahLst/>
            <a:cxnLst/>
            <a:rect l="l" t="t" r="r" b="b"/>
            <a:pathLst>
              <a:path w="20304" h="8640" extrusionOk="0">
                <a:moveTo>
                  <a:pt x="0" y="8640"/>
                </a:moveTo>
                <a:lnTo>
                  <a:pt x="20304" y="8208"/>
                </a:lnTo>
                <a:lnTo>
                  <a:pt x="20304" y="0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/>
              <a:t>DLT- D</a:t>
            </a:r>
            <a:r>
              <a:rPr lang="en"/>
              <a:t>irect </a:t>
            </a:r>
            <a:r>
              <a:rPr lang="en" b="1"/>
              <a:t>L</a:t>
            </a:r>
            <a:r>
              <a:rPr lang="en"/>
              <a:t>inear </a:t>
            </a:r>
            <a:r>
              <a:rPr lang="en" b="1"/>
              <a:t>T</a:t>
            </a:r>
            <a:r>
              <a:rPr lang="en"/>
              <a:t>ransformation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3F3AD-43F4-4AFB-A67C-E4692C4E1237}"/>
                  </a:ext>
                </a:extLst>
              </p:cNvPr>
              <p:cNvSpPr txBox="1"/>
              <p:nvPr/>
            </p:nvSpPr>
            <p:spPr>
              <a:xfrm>
                <a:off x="4638621" y="1763487"/>
                <a:ext cx="3472104" cy="131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L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3F3AD-43F4-4AFB-A67C-E4692C4E1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621" y="1763487"/>
                <a:ext cx="3472104" cy="13120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8BAE97-9890-4A88-8A27-A0E03FB1BF3A}"/>
                  </a:ext>
                </a:extLst>
              </p:cNvPr>
              <p:cNvSpPr txBox="1"/>
              <p:nvPr/>
            </p:nvSpPr>
            <p:spPr>
              <a:xfrm>
                <a:off x="898446" y="2078986"/>
                <a:ext cx="1670265" cy="492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L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8BAE97-9890-4A88-8A27-A0E03FB1B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46" y="2078986"/>
                <a:ext cx="1670265" cy="492764"/>
              </a:xfrm>
              <a:prstGeom prst="rect">
                <a:avLst/>
              </a:prstGeom>
              <a:blipFill>
                <a:blip r:embed="rId4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D</a:t>
            </a:r>
            <a:r>
              <a:rPr lang="en" dirty="0"/>
              <a:t>irect </a:t>
            </a:r>
            <a:r>
              <a:rPr lang="en" b="1" dirty="0"/>
              <a:t>L</a:t>
            </a:r>
            <a:r>
              <a:rPr lang="en" dirty="0"/>
              <a:t>inear </a:t>
            </a:r>
            <a:r>
              <a:rPr lang="en" b="1" dirty="0"/>
              <a:t>T</a:t>
            </a:r>
            <a:r>
              <a:rPr lang="en" dirty="0"/>
              <a:t>ransformation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46A2EC-8995-447C-A3B8-A6B3EF8456BD}"/>
                  </a:ext>
                </a:extLst>
              </p:cNvPr>
              <p:cNvSpPr txBox="1"/>
              <p:nvPr/>
            </p:nvSpPr>
            <p:spPr>
              <a:xfrm>
                <a:off x="311700" y="1365147"/>
                <a:ext cx="3916137" cy="1369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L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46A2EC-8995-447C-A3B8-A6B3EF845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365147"/>
                <a:ext cx="3916137" cy="13694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0C9C2F-41CE-4D44-A630-559CF62E2B50}"/>
                  </a:ext>
                </a:extLst>
              </p:cNvPr>
              <p:cNvSpPr txBox="1"/>
              <p:nvPr/>
            </p:nvSpPr>
            <p:spPr>
              <a:xfrm>
                <a:off x="2565585" y="3082046"/>
                <a:ext cx="3476692" cy="7643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0C9C2F-41CE-4D44-A630-559CF62E2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585" y="3082046"/>
                <a:ext cx="3476692" cy="764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95F7CF-581F-439E-AAC1-EF4EB3512D51}"/>
                  </a:ext>
                </a:extLst>
              </p:cNvPr>
              <p:cNvSpPr txBox="1"/>
              <p:nvPr/>
            </p:nvSpPr>
            <p:spPr>
              <a:xfrm>
                <a:off x="2565585" y="3973700"/>
                <a:ext cx="3476692" cy="8567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95F7CF-581F-439E-AAC1-EF4EB3512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585" y="3973700"/>
                <a:ext cx="3476692" cy="856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D</a:t>
            </a:r>
            <a:r>
              <a:rPr lang="en" dirty="0"/>
              <a:t>irect </a:t>
            </a:r>
            <a:r>
              <a:rPr lang="en" b="1" dirty="0"/>
              <a:t>L</a:t>
            </a:r>
            <a:r>
              <a:rPr lang="en" dirty="0"/>
              <a:t>inear </a:t>
            </a:r>
            <a:r>
              <a:rPr lang="en" b="1" dirty="0"/>
              <a:t>T</a:t>
            </a:r>
            <a:r>
              <a:rPr lang="en" dirty="0"/>
              <a:t>ransformation</a:t>
            </a:r>
            <a:endParaRPr dirty="0"/>
          </a:p>
        </p:txBody>
      </p:sp>
      <p:sp>
        <p:nvSpPr>
          <p:cNvPr id="208" name="Google Shape;208;p26"/>
          <p:cNvSpPr/>
          <p:nvPr/>
        </p:nvSpPr>
        <p:spPr>
          <a:xfrm>
            <a:off x="4276800" y="2279150"/>
            <a:ext cx="295200" cy="590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9F763-8147-44B5-9DC7-5EBE4A4583B1}"/>
                  </a:ext>
                </a:extLst>
              </p:cNvPr>
              <p:cNvSpPr txBox="1"/>
              <p:nvPr/>
            </p:nvSpPr>
            <p:spPr>
              <a:xfrm>
                <a:off x="1438348" y="1192916"/>
                <a:ext cx="6124504" cy="369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19F763-8147-44B5-9DC7-5EBE4A458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348" y="1192916"/>
                <a:ext cx="6124504" cy="369588"/>
              </a:xfrm>
              <a:prstGeom prst="rect">
                <a:avLst/>
              </a:prstGeom>
              <a:blipFill>
                <a:blip r:embed="rId3"/>
                <a:stretch>
                  <a:fillRect b="-28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312668-334B-4041-83D6-32903E2CACAC}"/>
                  </a:ext>
                </a:extLst>
              </p:cNvPr>
              <p:cNvSpPr txBox="1"/>
              <p:nvPr/>
            </p:nvSpPr>
            <p:spPr>
              <a:xfrm>
                <a:off x="1438348" y="1737695"/>
                <a:ext cx="6124504" cy="369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312668-334B-4041-83D6-32903E2CA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348" y="1737695"/>
                <a:ext cx="6124504" cy="369588"/>
              </a:xfrm>
              <a:prstGeom prst="rect">
                <a:avLst/>
              </a:prstGeom>
              <a:blipFill>
                <a:blip r:embed="rId4"/>
                <a:stretch>
                  <a:fillRect b="-2623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B318B-CE36-4D4F-A855-2D8322DDB3DA}"/>
                  </a:ext>
                </a:extLst>
              </p:cNvPr>
              <p:cNvSpPr txBox="1"/>
              <p:nvPr/>
            </p:nvSpPr>
            <p:spPr>
              <a:xfrm>
                <a:off x="1010616" y="3041417"/>
                <a:ext cx="6903219" cy="369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B318B-CE36-4D4F-A855-2D8322DDB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16" y="3041417"/>
                <a:ext cx="6903219" cy="369588"/>
              </a:xfrm>
              <a:prstGeom prst="rect">
                <a:avLst/>
              </a:prstGeom>
              <a:blipFill>
                <a:blip r:embed="rId5"/>
                <a:stretch>
                  <a:fillRect b="-2623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B50E9C-874E-4ED7-AA19-52B4E9EA42CD}"/>
                  </a:ext>
                </a:extLst>
              </p:cNvPr>
              <p:cNvSpPr txBox="1"/>
              <p:nvPr/>
            </p:nvSpPr>
            <p:spPr>
              <a:xfrm>
                <a:off x="1010616" y="3582872"/>
                <a:ext cx="6903219" cy="369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B50E9C-874E-4ED7-AA19-52B4E9EA4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16" y="3582872"/>
                <a:ext cx="6903219" cy="369588"/>
              </a:xfrm>
              <a:prstGeom prst="rect">
                <a:avLst/>
              </a:prstGeom>
              <a:blipFill>
                <a:blip r:embed="rId6"/>
                <a:stretch>
                  <a:fillRect b="-28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/>
              <a:t>D</a:t>
            </a:r>
            <a:r>
              <a:rPr lang="en"/>
              <a:t>irect </a:t>
            </a:r>
            <a:r>
              <a:rPr lang="en" b="1"/>
              <a:t>L</a:t>
            </a:r>
            <a:r>
              <a:rPr lang="en"/>
              <a:t>inear </a:t>
            </a:r>
            <a:r>
              <a:rPr lang="en" b="1"/>
              <a:t>T</a:t>
            </a:r>
            <a:r>
              <a:rPr lang="en"/>
              <a:t>ransformation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6AFEF4-3A2F-4113-8F7B-0B6B08EDBF53}"/>
                  </a:ext>
                </a:extLst>
              </p:cNvPr>
              <p:cNvSpPr txBox="1"/>
              <p:nvPr/>
            </p:nvSpPr>
            <p:spPr>
              <a:xfrm>
                <a:off x="311701" y="1310618"/>
                <a:ext cx="8520600" cy="3269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L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9"/>
                                    <m:mcJc m:val="center"/>
                                  </m:mcPr>
                                </m:mc>
                              </m:mcs>
                              <m:ctrlPr>
                                <a:rPr lang="en-I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L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6AFEF4-3A2F-4113-8F7B-0B6B08EDB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1" y="1310618"/>
                <a:ext cx="8520600" cy="3269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D</a:t>
            </a:r>
            <a:r>
              <a:rPr lang="en" dirty="0"/>
              <a:t>irect </a:t>
            </a:r>
            <a:r>
              <a:rPr lang="en" b="1" dirty="0"/>
              <a:t>L</a:t>
            </a:r>
            <a:r>
              <a:rPr lang="en" dirty="0"/>
              <a:t>inear </a:t>
            </a:r>
            <a:r>
              <a:rPr lang="en" b="1" dirty="0"/>
              <a:t>T</a:t>
            </a:r>
            <a:r>
              <a:rPr lang="en" dirty="0"/>
              <a:t>ransformation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1" name="Google Shape;221;p28"/>
              <p:cNvSpPr txBox="1"/>
              <p:nvPr/>
            </p:nvSpPr>
            <p:spPr>
              <a:xfrm>
                <a:off x="311700" y="3850308"/>
                <a:ext cx="1810153" cy="4433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" sz="1400" b="0" i="1" u="none" strike="noStrike" cap="none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𝑛</m:t>
                    </m:r>
                  </m:oMath>
                </a14:m>
                <a:r>
                  <a:rPr lang="en"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matches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221" name="Google Shape;221;p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3850308"/>
                <a:ext cx="1810153" cy="443306"/>
              </a:xfrm>
              <a:prstGeom prst="rect">
                <a:avLst/>
              </a:prstGeom>
              <a:blipFill>
                <a:blip r:embed="rId3"/>
                <a:stretch>
                  <a:fillRect l="-10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79996C-75FD-4D50-806B-9770A11696BA}"/>
                  </a:ext>
                </a:extLst>
              </p:cNvPr>
              <p:cNvSpPr txBox="1"/>
              <p:nvPr/>
            </p:nvSpPr>
            <p:spPr>
              <a:xfrm>
                <a:off x="2143992" y="4494534"/>
                <a:ext cx="4756238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𝒈𝒐𝒂𝒍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𝒂𝒓𝒈𝒎𝒊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𝑨𝒉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IL" sz="28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79996C-75FD-4D50-806B-9770A1169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992" y="4494534"/>
                <a:ext cx="4756238" cy="4863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A24827-9D79-4914-8AA0-AEF2335AD1A8}"/>
                  </a:ext>
                </a:extLst>
              </p:cNvPr>
              <p:cNvSpPr txBox="1"/>
              <p:nvPr/>
            </p:nvSpPr>
            <p:spPr>
              <a:xfrm>
                <a:off x="3270683" y="1366991"/>
                <a:ext cx="13013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:[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A24827-9D79-4914-8AA0-AEF2335AD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683" y="1366991"/>
                <a:ext cx="1301317" cy="307777"/>
              </a:xfrm>
              <a:prstGeom prst="rect">
                <a:avLst/>
              </a:prstGeom>
              <a:blipFill>
                <a:blip r:embed="rId5"/>
                <a:stretch>
                  <a:fillRect l="-3756" r="-6573" b="-3725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DD4614-DA19-448E-98D9-DBE868EF6448}"/>
                  </a:ext>
                </a:extLst>
              </p:cNvPr>
              <p:cNvSpPr txBox="1"/>
              <p:nvPr/>
            </p:nvSpPr>
            <p:spPr>
              <a:xfrm>
                <a:off x="6812381" y="709948"/>
                <a:ext cx="112659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:[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DD4614-DA19-448E-98D9-DBE868EF6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381" y="709948"/>
                <a:ext cx="1126590" cy="307777"/>
              </a:xfrm>
              <a:prstGeom prst="rect">
                <a:avLst/>
              </a:prstGeom>
              <a:blipFill>
                <a:blip r:embed="rId6"/>
                <a:stretch>
                  <a:fillRect l="-4891" r="-8152" b="-3725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20834C-304A-42F7-A353-2A41949B1D29}"/>
                  </a:ext>
                </a:extLst>
              </p:cNvPr>
              <p:cNvSpPr txBox="1"/>
              <p:nvPr/>
            </p:nvSpPr>
            <p:spPr>
              <a:xfrm>
                <a:off x="7700900" y="2073307"/>
                <a:ext cx="11314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:[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20834C-304A-42F7-A353-2A41949B1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900" y="2073307"/>
                <a:ext cx="1131400" cy="307777"/>
              </a:xfrm>
              <a:prstGeom prst="rect">
                <a:avLst/>
              </a:prstGeom>
              <a:blipFill>
                <a:blip r:embed="rId7"/>
                <a:stretch>
                  <a:fillRect l="-3763" r="-6989" b="-3725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CA84D6-2682-4A1E-9F28-04657F259235}"/>
                  </a:ext>
                </a:extLst>
              </p:cNvPr>
              <p:cNvSpPr txBox="1"/>
              <p:nvPr/>
            </p:nvSpPr>
            <p:spPr>
              <a:xfrm>
                <a:off x="311700" y="1121547"/>
                <a:ext cx="8520600" cy="3269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L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9"/>
                                    <m:mcJc m:val="center"/>
                                  </m:mcPr>
                                </m:mc>
                              </m:mcs>
                              <m:ctrlPr>
                                <a:rPr lang="en-I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L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L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CA84D6-2682-4A1E-9F28-04657F259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121547"/>
                <a:ext cx="8520600" cy="3269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0" name="Google Shape;230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r>
                  <a:rPr lang="en-US" b="1" dirty="0" smtClean="0"/>
                  <a:t>Next step:</a:t>
                </a:r>
              </a:p>
              <a:p>
                <a:pPr marL="457200" lvl="0" indent="-342900" algn="l" rtl="0">
                  <a:lnSpc>
                    <a:spcPct val="150000"/>
                  </a:lnSpc>
                  <a:spcBef>
                    <a:spcPts val="160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-US" dirty="0"/>
                  <a:t>Compute the SVD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pPr marL="457200" lvl="0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-US" dirty="0"/>
                  <a:t>The unit singular vector corresponding to the smallest singular value is the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457200" lvl="0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sort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by the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(diagonal matrix) </a:t>
                </a:r>
                <a:r>
                  <a:rPr lang="en-US" dirty="0" smtClean="0"/>
                  <a:t>in </a:t>
                </a:r>
                <a:r>
                  <a:rPr lang="en-US" dirty="0"/>
                  <a:t>descending order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and </a:t>
                </a:r>
                <a:r>
                  <a:rPr lang="en-US" dirty="0"/>
                  <a:t>take the last column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dirty="0"/>
                  <a:t> and reshape it to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matrix.</a:t>
                </a:r>
                <a:endParaRPr dirty="0"/>
              </a:p>
            </p:txBody>
          </p:sp>
        </mc:Choice>
        <mc:Fallback>
          <p:sp>
            <p:nvSpPr>
              <p:cNvPr id="230" name="Google Shape;230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blipFill>
                <a:blip r:embed="rId3"/>
                <a:stretch>
                  <a:fillRect l="-5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1" name="Google Shape;23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/>
              <a:t>D</a:t>
            </a:r>
            <a:r>
              <a:rPr lang="en"/>
              <a:t>irect </a:t>
            </a:r>
            <a:r>
              <a:rPr lang="en" b="1"/>
              <a:t>L</a:t>
            </a:r>
            <a:r>
              <a:rPr lang="en"/>
              <a:t>inear </a:t>
            </a:r>
            <a:r>
              <a:rPr lang="en" b="1"/>
              <a:t>T</a:t>
            </a:r>
            <a:r>
              <a:rPr lang="en"/>
              <a:t>ransformation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ctrTitle" idx="4294967295"/>
          </p:nvPr>
        </p:nvSpPr>
        <p:spPr>
          <a:xfrm>
            <a:off x="311708" y="12618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6600" b="1" i="0" u="none" strike="noStrike" cap="none" dirty="0">
                <a:solidFill>
                  <a:srgbClr val="3D464D"/>
                </a:solidFill>
                <a:latin typeface="Calibri"/>
                <a:ea typeface="Calibri"/>
                <a:cs typeface="Calibri"/>
                <a:sym typeface="Calibri"/>
              </a:rPr>
              <a:t>RANSAC</a:t>
            </a:r>
            <a:endParaRPr sz="6600" b="1" i="0" u="none" strike="noStrike" cap="none" dirty="0">
              <a:solidFill>
                <a:srgbClr val="3D46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Finding matching points</a:t>
            </a:r>
            <a:endParaRPr b="1" dirty="0"/>
          </a:p>
        </p:txBody>
      </p:sp>
      <p:pic>
        <p:nvPicPr>
          <p:cNvPr id="245" name="Google Shape;245;p31"/>
          <p:cNvPicPr preferRelativeResize="0"/>
          <p:nvPr/>
        </p:nvPicPr>
        <p:blipFill rotWithShape="1">
          <a:blip r:embed="rId3">
            <a:alphaModFix/>
          </a:blip>
          <a:srcRect r="1486"/>
          <a:stretch/>
        </p:blipFill>
        <p:spPr>
          <a:xfrm>
            <a:off x="152400" y="1170125"/>
            <a:ext cx="4124225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 rotWithShape="1">
          <a:blip r:embed="rId4">
            <a:alphaModFix/>
          </a:blip>
          <a:srcRect l="1205" t="1332"/>
          <a:stretch/>
        </p:blipFill>
        <p:spPr>
          <a:xfrm>
            <a:off x="5418025" y="1220850"/>
            <a:ext cx="2795125" cy="37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/>
          <p:nvPr/>
        </p:nvSpPr>
        <p:spPr>
          <a:xfrm>
            <a:off x="3453075" y="3547025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1"/>
          <p:cNvSpPr/>
          <p:nvPr/>
        </p:nvSpPr>
        <p:spPr>
          <a:xfrm>
            <a:off x="3793300" y="2854225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3187175" y="2724900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1"/>
          <p:cNvSpPr/>
          <p:nvPr/>
        </p:nvSpPr>
        <p:spPr>
          <a:xfrm>
            <a:off x="3453075" y="4213725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/>
          <p:cNvSpPr/>
          <p:nvPr/>
        </p:nvSpPr>
        <p:spPr>
          <a:xfrm>
            <a:off x="6105000" y="2854225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1"/>
          <p:cNvSpPr/>
          <p:nvPr/>
        </p:nvSpPr>
        <p:spPr>
          <a:xfrm>
            <a:off x="6185850" y="2199000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1"/>
          <p:cNvSpPr/>
          <p:nvPr/>
        </p:nvSpPr>
        <p:spPr>
          <a:xfrm>
            <a:off x="6451750" y="3687825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5549525" y="2109813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5" name="Google Shape;255;p31"/>
          <p:cNvCxnSpPr>
            <a:stCxn id="249" idx="6"/>
            <a:endCxn id="254" idx="3"/>
          </p:cNvCxnSpPr>
          <p:nvPr/>
        </p:nvCxnSpPr>
        <p:spPr>
          <a:xfrm rot="10800000" flipH="1">
            <a:off x="3389375" y="2282400"/>
            <a:ext cx="2189700" cy="5436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6" name="Google Shape;256;p31"/>
          <p:cNvCxnSpPr>
            <a:stCxn id="248" idx="6"/>
            <a:endCxn id="252" idx="3"/>
          </p:cNvCxnSpPr>
          <p:nvPr/>
        </p:nvCxnSpPr>
        <p:spPr>
          <a:xfrm rot="10800000" flipH="1">
            <a:off x="3995500" y="2371525"/>
            <a:ext cx="2220000" cy="5838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7" name="Google Shape;257;p31"/>
          <p:cNvCxnSpPr>
            <a:endCxn id="251" idx="3"/>
          </p:cNvCxnSpPr>
          <p:nvPr/>
        </p:nvCxnSpPr>
        <p:spPr>
          <a:xfrm rot="10800000" flipH="1">
            <a:off x="3655412" y="3026813"/>
            <a:ext cx="2479200" cy="6015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8" name="Google Shape;258;p31"/>
          <p:cNvCxnSpPr>
            <a:endCxn id="253" idx="3"/>
          </p:cNvCxnSpPr>
          <p:nvPr/>
        </p:nvCxnSpPr>
        <p:spPr>
          <a:xfrm rot="10800000" flipH="1">
            <a:off x="3655362" y="3860413"/>
            <a:ext cx="2826000" cy="4323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 idx="4294967295"/>
          </p:nvPr>
        </p:nvSpPr>
        <p:spPr>
          <a:xfrm>
            <a:off x="311708" y="12618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6000" b="1" i="0" u="none" strike="noStrike" cap="none" dirty="0">
                <a:solidFill>
                  <a:srgbClr val="3D464D"/>
                </a:solidFill>
                <a:latin typeface="Calibri"/>
                <a:ea typeface="Calibri"/>
                <a:cs typeface="Calibri"/>
                <a:sym typeface="Calibri"/>
              </a:rPr>
              <a:t>Homography Estimation</a:t>
            </a:r>
            <a:endParaRPr sz="6000" b="1" i="0" u="none" strike="noStrike" cap="none" dirty="0">
              <a:solidFill>
                <a:srgbClr val="3D46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Find transformation</a:t>
            </a:r>
            <a:endParaRPr b="1" dirty="0"/>
          </a:p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5368" y="1197834"/>
            <a:ext cx="684766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But how to find matches?</a:t>
            </a:r>
            <a:endParaRPr b="1" dirty="0"/>
          </a:p>
        </p:txBody>
      </p:sp>
      <p:pic>
        <p:nvPicPr>
          <p:cNvPr id="270" name="Google Shape;270;p33"/>
          <p:cNvPicPr preferRelativeResize="0"/>
          <p:nvPr/>
        </p:nvPicPr>
        <p:blipFill rotWithShape="1">
          <a:blip r:embed="rId3">
            <a:alphaModFix/>
          </a:blip>
          <a:srcRect l="1422" t="10925" r="50858" b="58682"/>
          <a:stretch/>
        </p:blipFill>
        <p:spPr>
          <a:xfrm>
            <a:off x="231150" y="1892663"/>
            <a:ext cx="8352501" cy="193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3"/>
          <p:cNvSpPr/>
          <p:nvPr/>
        </p:nvSpPr>
        <p:spPr>
          <a:xfrm>
            <a:off x="3237800" y="2623738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2" name="Google Shape;272;p33"/>
          <p:cNvCxnSpPr>
            <a:stCxn id="273" idx="6"/>
            <a:endCxn id="271" idx="1"/>
          </p:cNvCxnSpPr>
          <p:nvPr/>
        </p:nvCxnSpPr>
        <p:spPr>
          <a:xfrm rot="10800000" flipH="1">
            <a:off x="1857900" y="2653450"/>
            <a:ext cx="1409400" cy="714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3" name="Google Shape;273;p33"/>
          <p:cNvSpPr/>
          <p:nvPr/>
        </p:nvSpPr>
        <p:spPr>
          <a:xfrm>
            <a:off x="1655700" y="2623750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3"/>
          <p:cNvSpPr/>
          <p:nvPr/>
        </p:nvSpPr>
        <p:spPr>
          <a:xfrm>
            <a:off x="3505788" y="2623738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3"/>
          <p:cNvSpPr/>
          <p:nvPr/>
        </p:nvSpPr>
        <p:spPr>
          <a:xfrm>
            <a:off x="3773775" y="2623738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3"/>
          <p:cNvSpPr/>
          <p:nvPr/>
        </p:nvSpPr>
        <p:spPr>
          <a:xfrm>
            <a:off x="2655261" y="1168802"/>
            <a:ext cx="672594" cy="62276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?</a:t>
            </a:r>
          </a:p>
        </p:txBody>
      </p:sp>
      <p:sp>
        <p:nvSpPr>
          <p:cNvPr id="277" name="Google Shape;277;p33"/>
          <p:cNvSpPr txBox="1"/>
          <p:nvPr/>
        </p:nvSpPr>
        <p:spPr>
          <a:xfrm>
            <a:off x="599600" y="4161025"/>
            <a:ext cx="36555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They all look like a good match...</a:t>
            </a:r>
            <a:endParaRPr sz="180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But how to find matches?</a:t>
            </a:r>
            <a:endParaRPr b="1" dirty="0"/>
          </a:p>
        </p:txBody>
      </p:sp>
      <p:pic>
        <p:nvPicPr>
          <p:cNvPr id="283" name="Google Shape;283;p34"/>
          <p:cNvPicPr preferRelativeResize="0"/>
          <p:nvPr/>
        </p:nvPicPr>
        <p:blipFill rotWithShape="1">
          <a:blip r:embed="rId3">
            <a:alphaModFix/>
          </a:blip>
          <a:srcRect l="1420" t="10925" r="67212" b="58682"/>
          <a:stretch/>
        </p:blipFill>
        <p:spPr>
          <a:xfrm>
            <a:off x="231150" y="1337325"/>
            <a:ext cx="7065163" cy="24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4"/>
          <p:cNvSpPr/>
          <p:nvPr/>
        </p:nvSpPr>
        <p:spPr>
          <a:xfrm>
            <a:off x="4193475" y="2275563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4"/>
          <p:cNvSpPr/>
          <p:nvPr/>
        </p:nvSpPr>
        <p:spPr>
          <a:xfrm>
            <a:off x="3346125" y="2327575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4"/>
          <p:cNvSpPr/>
          <p:nvPr/>
        </p:nvSpPr>
        <p:spPr>
          <a:xfrm>
            <a:off x="4968663" y="2297213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4"/>
          <p:cNvSpPr/>
          <p:nvPr/>
        </p:nvSpPr>
        <p:spPr>
          <a:xfrm>
            <a:off x="4604550" y="2275563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231150" y="3902600"/>
            <a:ext cx="36555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How about finding a consensus?</a:t>
            </a:r>
            <a:endParaRPr sz="180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34"/>
          <p:cNvSpPr/>
          <p:nvPr/>
        </p:nvSpPr>
        <p:spPr>
          <a:xfrm>
            <a:off x="2429375" y="2327575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4"/>
          <p:cNvSpPr/>
          <p:nvPr/>
        </p:nvSpPr>
        <p:spPr>
          <a:xfrm>
            <a:off x="2826050" y="2327575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But how to find matches?</a:t>
            </a:r>
            <a:endParaRPr b="1" dirty="0"/>
          </a:p>
        </p:txBody>
      </p:sp>
      <p:pic>
        <p:nvPicPr>
          <p:cNvPr id="296" name="Google Shape;296;p35"/>
          <p:cNvPicPr preferRelativeResize="0"/>
          <p:nvPr/>
        </p:nvPicPr>
        <p:blipFill rotWithShape="1">
          <a:blip r:embed="rId3">
            <a:alphaModFix/>
          </a:blip>
          <a:srcRect l="1420" t="10925" r="67212" b="58682"/>
          <a:stretch/>
        </p:blipFill>
        <p:spPr>
          <a:xfrm>
            <a:off x="231150" y="1337325"/>
            <a:ext cx="7065163" cy="24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5"/>
          <p:cNvSpPr/>
          <p:nvPr/>
        </p:nvSpPr>
        <p:spPr>
          <a:xfrm>
            <a:off x="4193475" y="2275563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5"/>
          <p:cNvSpPr/>
          <p:nvPr/>
        </p:nvSpPr>
        <p:spPr>
          <a:xfrm>
            <a:off x="3346125" y="2327575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5"/>
          <p:cNvSpPr/>
          <p:nvPr/>
        </p:nvSpPr>
        <p:spPr>
          <a:xfrm>
            <a:off x="4968663" y="2297213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5"/>
          <p:cNvSpPr/>
          <p:nvPr/>
        </p:nvSpPr>
        <p:spPr>
          <a:xfrm>
            <a:off x="4604550" y="2275563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5"/>
          <p:cNvSpPr txBox="1"/>
          <p:nvPr/>
        </p:nvSpPr>
        <p:spPr>
          <a:xfrm>
            <a:off x="231150" y="3979000"/>
            <a:ext cx="860115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 this matching, not all points have the same </a:t>
            </a:r>
            <a:r>
              <a:rPr lang="en" sz="180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transformation</a:t>
            </a:r>
            <a:r>
              <a:rPr lang="en-US" sz="1800" i="0" u="none" strike="noStrike" cap="none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5"/>
          <p:cNvSpPr/>
          <p:nvPr/>
        </p:nvSpPr>
        <p:spPr>
          <a:xfrm>
            <a:off x="2429375" y="2327575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5"/>
          <p:cNvSpPr/>
          <p:nvPr/>
        </p:nvSpPr>
        <p:spPr>
          <a:xfrm>
            <a:off x="2826050" y="2327575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4" name="Google Shape;304;p35"/>
          <p:cNvCxnSpPr>
            <a:stCxn id="302" idx="0"/>
            <a:endCxn id="300" idx="1"/>
          </p:cNvCxnSpPr>
          <p:nvPr/>
        </p:nvCxnSpPr>
        <p:spPr>
          <a:xfrm rot="-5400000">
            <a:off x="3571025" y="1264525"/>
            <a:ext cx="22500" cy="2103600"/>
          </a:xfrm>
          <a:prstGeom prst="curvedConnector3">
            <a:avLst>
              <a:gd name="adj1" fmla="val 12895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05" name="Google Shape;305;p35"/>
          <p:cNvCxnSpPr>
            <a:stCxn id="303" idx="4"/>
            <a:endCxn id="297" idx="4"/>
          </p:cNvCxnSpPr>
          <p:nvPr/>
        </p:nvCxnSpPr>
        <p:spPr>
          <a:xfrm rot="-5400000">
            <a:off x="3584900" y="1820125"/>
            <a:ext cx="51900" cy="1367400"/>
          </a:xfrm>
          <a:prstGeom prst="curvedConnector3">
            <a:avLst>
              <a:gd name="adj1" fmla="val -458815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06" name="Google Shape;306;p35"/>
          <p:cNvCxnSpPr>
            <a:stCxn id="298" idx="0"/>
            <a:endCxn id="299" idx="6"/>
          </p:cNvCxnSpPr>
          <p:nvPr/>
        </p:nvCxnSpPr>
        <p:spPr>
          <a:xfrm rot="-5400000" flipH="1">
            <a:off x="4273575" y="1501225"/>
            <a:ext cx="70800" cy="1723500"/>
          </a:xfrm>
          <a:prstGeom prst="curvedConnector4">
            <a:avLst>
              <a:gd name="adj1" fmla="val -379220"/>
              <a:gd name="adj2" fmla="val 113824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But how to find matches?</a:t>
            </a:r>
            <a:endParaRPr b="1" dirty="0"/>
          </a:p>
        </p:txBody>
      </p:sp>
      <p:pic>
        <p:nvPicPr>
          <p:cNvPr id="312" name="Google Shape;312;p36"/>
          <p:cNvPicPr preferRelativeResize="0"/>
          <p:nvPr/>
        </p:nvPicPr>
        <p:blipFill rotWithShape="1">
          <a:blip r:embed="rId3">
            <a:alphaModFix/>
          </a:blip>
          <a:srcRect l="1420" t="10925" r="67212" b="58682"/>
          <a:stretch/>
        </p:blipFill>
        <p:spPr>
          <a:xfrm>
            <a:off x="231150" y="1337325"/>
            <a:ext cx="7065163" cy="24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4193475" y="2275563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6"/>
          <p:cNvSpPr/>
          <p:nvPr/>
        </p:nvSpPr>
        <p:spPr>
          <a:xfrm>
            <a:off x="3346125" y="2327575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6"/>
          <p:cNvSpPr/>
          <p:nvPr/>
        </p:nvSpPr>
        <p:spPr>
          <a:xfrm>
            <a:off x="4968663" y="2297213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6"/>
          <p:cNvSpPr/>
          <p:nvPr/>
        </p:nvSpPr>
        <p:spPr>
          <a:xfrm>
            <a:off x="4604550" y="2275563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6"/>
          <p:cNvSpPr/>
          <p:nvPr/>
        </p:nvSpPr>
        <p:spPr>
          <a:xfrm>
            <a:off x="2429375" y="2327575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6"/>
          <p:cNvSpPr/>
          <p:nvPr/>
        </p:nvSpPr>
        <p:spPr>
          <a:xfrm>
            <a:off x="2826050" y="2327575"/>
            <a:ext cx="202200" cy="2022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9" name="Google Shape;319;p36"/>
          <p:cNvCxnSpPr>
            <a:stCxn id="317" idx="0"/>
            <a:endCxn id="313" idx="0"/>
          </p:cNvCxnSpPr>
          <p:nvPr/>
        </p:nvCxnSpPr>
        <p:spPr>
          <a:xfrm rot="-5400000">
            <a:off x="3386525" y="1419625"/>
            <a:ext cx="51900" cy="1764000"/>
          </a:xfrm>
          <a:prstGeom prst="curvedConnector3">
            <a:avLst>
              <a:gd name="adj1" fmla="val 559032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20" name="Google Shape;320;p36"/>
          <p:cNvCxnSpPr>
            <a:stCxn id="318" idx="0"/>
            <a:endCxn id="316" idx="0"/>
          </p:cNvCxnSpPr>
          <p:nvPr/>
        </p:nvCxnSpPr>
        <p:spPr>
          <a:xfrm rot="-5400000">
            <a:off x="3790400" y="1412425"/>
            <a:ext cx="51900" cy="1778400"/>
          </a:xfrm>
          <a:prstGeom prst="curvedConnector3">
            <a:avLst>
              <a:gd name="adj1" fmla="val 559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21" name="Google Shape;321;p36"/>
          <p:cNvCxnSpPr>
            <a:stCxn id="314" idx="0"/>
            <a:endCxn id="315" idx="0"/>
          </p:cNvCxnSpPr>
          <p:nvPr/>
        </p:nvCxnSpPr>
        <p:spPr>
          <a:xfrm rot="-5400000">
            <a:off x="4243275" y="1501225"/>
            <a:ext cx="30300" cy="1622400"/>
          </a:xfrm>
          <a:prstGeom prst="curvedConnector3">
            <a:avLst>
              <a:gd name="adj1" fmla="val 886095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22" name="Google Shape;322;p36"/>
          <p:cNvSpPr txBox="1"/>
          <p:nvPr/>
        </p:nvSpPr>
        <p:spPr>
          <a:xfrm>
            <a:off x="231150" y="3986762"/>
            <a:ext cx="36555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that’s a match!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But how to find a consensus?</a:t>
            </a:r>
            <a:endParaRPr b="1" dirty="0"/>
          </a:p>
        </p:txBody>
      </p:sp>
      <p:sp>
        <p:nvSpPr>
          <p:cNvPr id="328" name="Google Shape;328;p37"/>
          <p:cNvSpPr txBox="1">
            <a:spLocks noGrp="1"/>
          </p:cNvSpPr>
          <p:nvPr>
            <p:ph type="body" idx="1"/>
          </p:nvPr>
        </p:nvSpPr>
        <p:spPr>
          <a:xfrm>
            <a:off x="311700" y="1155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dirty="0" smtClean="0"/>
              <a:t>For </a:t>
            </a:r>
            <a:r>
              <a:rPr lang="en" b="1" dirty="0"/>
              <a:t>n</a:t>
            </a:r>
            <a:r>
              <a:rPr lang="en" dirty="0"/>
              <a:t> points, there could be            transformations!         </a:t>
            </a:r>
            <a:endParaRPr lang="en" dirty="0" smtClean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dirty="0" smtClean="0"/>
              <a:t>we </a:t>
            </a:r>
            <a:r>
              <a:rPr lang="en" dirty="0"/>
              <a:t>need 4 matches for a projection </a:t>
            </a:r>
            <a:r>
              <a:rPr lang="en" dirty="0" smtClean="0"/>
              <a:t>transformation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dirty="0" smtClean="0"/>
              <a:t>Let’s </a:t>
            </a:r>
            <a:r>
              <a:rPr lang="en" dirty="0"/>
              <a:t>match the key points by matching each keypoint on the right to its best match on the left.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Now </a:t>
            </a:r>
            <a:r>
              <a:rPr lang="en" dirty="0"/>
              <a:t>we only have        </a:t>
            </a:r>
            <a:r>
              <a:rPr lang="en" b="1" dirty="0"/>
              <a:t> </a:t>
            </a:r>
            <a:r>
              <a:rPr lang="en" dirty="0"/>
              <a:t> transformations to check, still a lot.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dirty="0"/>
              <a:t>And how do we know if it’s a good matching?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5A35D50-AD67-4438-A442-66D97A1F9391}"/>
                  </a:ext>
                </a:extLst>
              </p:cNvPr>
              <p:cNvSpPr txBox="1"/>
              <p:nvPr/>
            </p:nvSpPr>
            <p:spPr>
              <a:xfrm>
                <a:off x="3396591" y="1225543"/>
                <a:ext cx="444096" cy="488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IL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5A35D50-AD67-4438-A442-66D97A1F9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591" y="1225543"/>
                <a:ext cx="444096" cy="4883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2D4076-0AD2-49A9-B1DB-0A30AFA68A65}"/>
                  </a:ext>
                </a:extLst>
              </p:cNvPr>
              <p:cNvSpPr txBox="1"/>
              <p:nvPr/>
            </p:nvSpPr>
            <p:spPr>
              <a:xfrm>
                <a:off x="2557277" y="2913816"/>
                <a:ext cx="331437" cy="367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IL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2D4076-0AD2-49A9-B1DB-0A30AFA68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277" y="2913816"/>
                <a:ext cx="331437" cy="367537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RAndom SAmple Consensus (RANSAC)</a:t>
            </a:r>
            <a:endParaRPr b="1" dirty="0"/>
          </a:p>
        </p:txBody>
      </p:sp>
      <p:pic>
        <p:nvPicPr>
          <p:cNvPr id="336" name="Google Shape;33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9300" y="1308925"/>
            <a:ext cx="3095550" cy="30955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7" name="Google Shape;337;p38"/>
              <p:cNvSpPr txBox="1"/>
              <p:nvPr/>
            </p:nvSpPr>
            <p:spPr>
              <a:xfrm>
                <a:off x="311699" y="1251700"/>
                <a:ext cx="4322645" cy="160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1400" i="0" u="none" strike="noStrike" cap="none" dirty="0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Let’s start with an easy problem.</a:t>
                </a:r>
                <a:endParaRPr sz="1400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1400" i="0" u="none" strike="noStrike" cap="none" dirty="0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Finding a line (</a:t>
                </a:r>
                <a14:m>
                  <m:oMath xmlns:m="http://schemas.openxmlformats.org/officeDocument/2006/math">
                    <m:r>
                      <a:rPr lang="en" sz="1400" i="1" u="none" strike="noStrike" cap="none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𝐿</m:t>
                    </m:r>
                  </m:oMath>
                </a14:m>
                <a:r>
                  <a:rPr lang="en" sz="1400" i="0" u="none" strike="noStrike" cap="none" dirty="0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) that best describes the points.</a:t>
                </a:r>
                <a:endParaRPr sz="1400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1400" i="0" u="none" strike="noStrike" cap="none" dirty="0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That means, that the sum of distances from each point to the line is minimal.</a:t>
                </a:r>
                <a:endParaRPr sz="1400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mc:Choice>
        <mc:Fallback>
          <p:sp>
            <p:nvSpPr>
              <p:cNvPr id="337" name="Google Shape;337;p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9" y="1251700"/>
                <a:ext cx="4322645" cy="1605000"/>
              </a:xfrm>
              <a:prstGeom prst="rect">
                <a:avLst/>
              </a:prstGeom>
              <a:blipFill>
                <a:blip r:embed="rId4"/>
                <a:stretch>
                  <a:fillRect l="-423" b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2B282A-440B-4F16-95B6-F01E05AEFA49}"/>
                  </a:ext>
                </a:extLst>
              </p:cNvPr>
              <p:cNvSpPr txBox="1"/>
              <p:nvPr/>
            </p:nvSpPr>
            <p:spPr>
              <a:xfrm>
                <a:off x="311699" y="3230604"/>
                <a:ext cx="2873411" cy="821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IL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2B282A-440B-4F16-95B6-F01E05AEF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9" y="3230604"/>
                <a:ext cx="2873411" cy="8216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RAndom SAmple Consensus (RANSAC)</a:t>
            </a:r>
            <a:endParaRPr b="1" dirty="0"/>
          </a:p>
        </p:txBody>
      </p:sp>
      <p:pic>
        <p:nvPicPr>
          <p:cNvPr id="344" name="Google Shape;34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9300" y="1308925"/>
            <a:ext cx="3095550" cy="30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311699" y="1251700"/>
            <a:ext cx="4274155" cy="16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If we used Least Squares, the outcome will be affected by </a:t>
            </a:r>
            <a:r>
              <a:rPr lang="en" dirty="0" smtClean="0">
                <a:latin typeface="Lato"/>
                <a:ea typeface="Lato"/>
                <a:cs typeface="Lato"/>
                <a:sym typeface="Lato"/>
              </a:rPr>
              <a:t>outliers.</a:t>
            </a:r>
            <a:endParaRPr sz="140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7" name="Google Shape;347;p39"/>
          <p:cNvCxnSpPr/>
          <p:nvPr/>
        </p:nvCxnSpPr>
        <p:spPr>
          <a:xfrm flipH="1">
            <a:off x="5264050" y="1534450"/>
            <a:ext cx="2851500" cy="27117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9"/>
          <p:cNvCxnSpPr/>
          <p:nvPr/>
        </p:nvCxnSpPr>
        <p:spPr>
          <a:xfrm flipH="1">
            <a:off x="5145650" y="1975625"/>
            <a:ext cx="3185100" cy="159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9"/>
          <p:cNvCxnSpPr/>
          <p:nvPr/>
        </p:nvCxnSpPr>
        <p:spPr>
          <a:xfrm>
            <a:off x="5694425" y="1824975"/>
            <a:ext cx="650400" cy="11265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39"/>
          <p:cNvCxnSpPr/>
          <p:nvPr/>
        </p:nvCxnSpPr>
        <p:spPr>
          <a:xfrm rot="10800000">
            <a:off x="6383350" y="1555975"/>
            <a:ext cx="505500" cy="11406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9"/>
          <p:cNvCxnSpPr/>
          <p:nvPr/>
        </p:nvCxnSpPr>
        <p:spPr>
          <a:xfrm rot="10800000">
            <a:off x="7739375" y="2286375"/>
            <a:ext cx="204000" cy="517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" name="Google Shape;352;p39"/>
          <p:cNvCxnSpPr/>
          <p:nvPr/>
        </p:nvCxnSpPr>
        <p:spPr>
          <a:xfrm rot="10800000">
            <a:off x="6792125" y="2782600"/>
            <a:ext cx="528900" cy="12285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367D1F-037F-485E-ADB5-B919703B4459}"/>
                  </a:ext>
                </a:extLst>
              </p:cNvPr>
              <p:cNvSpPr txBox="1"/>
              <p:nvPr/>
            </p:nvSpPr>
            <p:spPr>
              <a:xfrm>
                <a:off x="318688" y="2735975"/>
                <a:ext cx="2873411" cy="821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IL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367D1F-037F-485E-ADB5-B919703B4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88" y="2735975"/>
                <a:ext cx="2873411" cy="8216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Random sample consensus</a:t>
            </a:r>
            <a:endParaRPr b="1" dirty="0"/>
          </a:p>
        </p:txBody>
      </p:sp>
      <p:pic>
        <p:nvPicPr>
          <p:cNvPr id="370" name="Google Shape;37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9300" y="1308925"/>
            <a:ext cx="3095550" cy="30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311700" y="1174213"/>
            <a:ext cx="3786992" cy="3092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000000"/>
                </a:solidFill>
                <a:latin typeface="Consolas" panose="020B0609020204030204" pitchFamily="49" charset="0"/>
                <a:sym typeface="Arial"/>
              </a:rPr>
              <a:t>RanSAC algorithm: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onsolas" panose="020B0609020204030204" pitchFamily="49" charset="0"/>
                <a:sym typeface="Arial"/>
              </a:rPr>
              <a:t/>
            </a:r>
            <a:br>
              <a:rPr lang="en" sz="1400" b="0" i="0" u="none" strike="noStrike" cap="none" dirty="0">
                <a:solidFill>
                  <a:srgbClr val="000000"/>
                </a:solidFill>
                <a:latin typeface="Consolas" panose="020B0609020204030204" pitchFamily="49" charset="0"/>
                <a:sym typeface="Arial"/>
              </a:rPr>
            </a:br>
            <a:r>
              <a:rPr lang="en" sz="1400" b="0" i="0" u="none" strike="noStrike" cap="none" dirty="0">
                <a:solidFill>
                  <a:srgbClr val="000000"/>
                </a:solidFill>
                <a:latin typeface="Consolas" panose="020B0609020204030204" pitchFamily="49" charset="0"/>
                <a:sym typeface="Arial"/>
              </a:rPr>
              <a:t>bestLine = None</a:t>
            </a:r>
            <a:endParaRPr sz="1400" b="0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Consolas" panose="020B0609020204030204" pitchFamily="49" charset="0"/>
              </a:rPr>
              <a:t>max_inlrs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onsolas" panose="020B0609020204030204" pitchFamily="49" charset="0"/>
                <a:sym typeface="Arial"/>
              </a:rPr>
              <a:t>= -inf</a:t>
            </a:r>
            <a:endParaRPr sz="1400" b="0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onsolas" panose="020B0609020204030204" pitchFamily="49" charset="0"/>
                <a:sym typeface="Arial"/>
              </a:rPr>
              <a:t>For i in k:</a:t>
            </a:r>
            <a:endParaRPr sz="1400" b="0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onsolas" panose="020B0609020204030204" pitchFamily="49" charset="0"/>
                <a:sym typeface="Arial"/>
              </a:rPr>
              <a:t>     p1,p2 = choose2points()</a:t>
            </a:r>
            <a:endParaRPr sz="1400" b="0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onsolas" panose="020B0609020204030204" pitchFamily="49" charset="0"/>
                <a:sym typeface="Arial"/>
              </a:rPr>
              <a:t>     tmpL = findLine(p1,p2)</a:t>
            </a:r>
            <a:endParaRPr sz="1400" b="0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onsolas" panose="020B0609020204030204" pitchFamily="49" charset="0"/>
                <a:sym typeface="Arial"/>
              </a:rPr>
              <a:t>	</a:t>
            </a:r>
            <a:endParaRPr sz="1400" b="0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latin typeface="Consolas" panose="020B0609020204030204" pitchFamily="49" charset="0"/>
              </a:rPr>
              <a:t>    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onsolas" panose="020B0609020204030204" pitchFamily="49" charset="0"/>
                <a:sym typeface="Arial"/>
              </a:rPr>
              <a:t>tmp_inl</a:t>
            </a:r>
            <a:r>
              <a:rPr lang="en" dirty="0">
                <a:latin typeface="Consolas" panose="020B0609020204030204" pitchFamily="49" charset="0"/>
              </a:rPr>
              <a:t>rs = # inliers</a:t>
            </a:r>
            <a:endParaRPr dirty="0">
              <a:latin typeface="Consolas" panose="020B0609020204030204" pitchFamily="49" charset="0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onsolas" panose="020B0609020204030204" pitchFamily="49" charset="0"/>
                <a:sym typeface="Arial"/>
              </a:rPr>
              <a:t>if </a:t>
            </a:r>
            <a:r>
              <a:rPr lang="en" dirty="0">
                <a:solidFill>
                  <a:schemeClr val="dk1"/>
                </a:solidFill>
                <a:latin typeface="Consolas" panose="020B0609020204030204" pitchFamily="49" charset="0"/>
              </a:rPr>
              <a:t>tmp_inlrs </a:t>
            </a:r>
            <a:r>
              <a:rPr lang="en" dirty="0">
                <a:latin typeface="Consolas" panose="020B0609020204030204" pitchFamily="49" charset="0"/>
              </a:rPr>
              <a:t>&gt;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onsolas" panose="020B0609020204030204" pitchFamily="49" charset="0"/>
                <a:sym typeface="Arial"/>
              </a:rPr>
              <a:t>  </a:t>
            </a:r>
            <a:r>
              <a:rPr lang="en" dirty="0">
                <a:solidFill>
                  <a:schemeClr val="dk1"/>
                </a:solidFill>
                <a:latin typeface="Consolas" panose="020B0609020204030204" pitchFamily="49" charset="0"/>
              </a:rPr>
              <a:t>max_inlrs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onsolas" panose="020B0609020204030204" pitchFamily="49" charset="0"/>
                <a:sym typeface="Arial"/>
              </a:rPr>
              <a:t>:</a:t>
            </a:r>
            <a:endParaRPr sz="1400" b="0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onsolas" panose="020B0609020204030204" pitchFamily="49" charset="0"/>
                <a:sym typeface="Arial"/>
              </a:rPr>
              <a:t>	</a:t>
            </a:r>
            <a:r>
              <a:rPr lang="en" dirty="0">
                <a:solidFill>
                  <a:schemeClr val="dk1"/>
                </a:solidFill>
                <a:latin typeface="Consolas" panose="020B0609020204030204" pitchFamily="49" charset="0"/>
              </a:rPr>
              <a:t>max_inlrs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onsolas" panose="020B0609020204030204" pitchFamily="49" charset="0"/>
                <a:sym typeface="Arial"/>
              </a:rPr>
              <a:t>= </a:t>
            </a:r>
            <a:r>
              <a:rPr lang="en" dirty="0">
                <a:solidFill>
                  <a:schemeClr val="dk1"/>
                </a:solidFill>
                <a:latin typeface="Consolas" panose="020B0609020204030204" pitchFamily="49" charset="0"/>
              </a:rPr>
              <a:t>tmp_inlrs </a:t>
            </a:r>
            <a:endParaRPr sz="1400" b="0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onsolas" panose="020B0609020204030204" pitchFamily="49" charset="0"/>
                <a:sym typeface="Arial"/>
              </a:rPr>
              <a:t>	bestLine = tmpL</a:t>
            </a:r>
            <a:endParaRPr sz="1400" b="0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onsolas" panose="020B0609020204030204" pitchFamily="49" charset="0"/>
                <a:sym typeface="Arial"/>
              </a:rPr>
              <a:t>return bestLine</a:t>
            </a:r>
            <a:endParaRPr sz="1400" b="0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p41"/>
          <p:cNvCxnSpPr/>
          <p:nvPr/>
        </p:nvCxnSpPr>
        <p:spPr>
          <a:xfrm rot="10800000" flipH="1">
            <a:off x="4718625" y="2467350"/>
            <a:ext cx="4306200" cy="9894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3" name="Google Shape;373;p41"/>
          <p:cNvCxnSpPr/>
          <p:nvPr/>
        </p:nvCxnSpPr>
        <p:spPr>
          <a:xfrm>
            <a:off x="6247075" y="2803525"/>
            <a:ext cx="69900" cy="285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4" name="Google Shape;374;p41"/>
          <p:cNvCxnSpPr/>
          <p:nvPr/>
        </p:nvCxnSpPr>
        <p:spPr>
          <a:xfrm>
            <a:off x="7179550" y="2905175"/>
            <a:ext cx="101400" cy="367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5" name="Google Shape;375;p41"/>
          <p:cNvCxnSpPr/>
          <p:nvPr/>
        </p:nvCxnSpPr>
        <p:spPr>
          <a:xfrm>
            <a:off x="7280950" y="2302875"/>
            <a:ext cx="158400" cy="519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Random sample consensus</a:t>
            </a:r>
            <a:endParaRPr b="1" dirty="0"/>
          </a:p>
        </p:txBody>
      </p:sp>
      <p:pic>
        <p:nvPicPr>
          <p:cNvPr id="381" name="Google Shape;38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6663" y="1116475"/>
            <a:ext cx="3095550" cy="30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2"/>
          <p:cNvSpPr txBox="1"/>
          <p:nvPr/>
        </p:nvSpPr>
        <p:spPr>
          <a:xfrm>
            <a:off x="311700" y="1116475"/>
            <a:ext cx="5447475" cy="3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000000"/>
                </a:solidFill>
                <a:latin typeface="Consolas" panose="020B0609020204030204" pitchFamily="49" charset="0"/>
                <a:sym typeface="Arial"/>
              </a:rPr>
              <a:t>RanSAC algorithm:</a:t>
            </a:r>
            <a:endParaRPr b="1"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Consolas" panose="020B0609020204030204" pitchFamily="49" charset="0"/>
              </a:rPr>
              <a:t>bestLine = None</a:t>
            </a:r>
            <a:endParaRPr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Consolas" panose="020B0609020204030204" pitchFamily="49" charset="0"/>
              </a:rPr>
              <a:t>max_inlrs= -inf</a:t>
            </a:r>
            <a:endParaRPr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Consolas" panose="020B0609020204030204" pitchFamily="49" charset="0"/>
              </a:rPr>
              <a:t>For i in k:</a:t>
            </a:r>
            <a:endParaRPr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Consolas" panose="020B0609020204030204" pitchFamily="49" charset="0"/>
              </a:rPr>
              <a:t>     p1,p2 = choose2points()</a:t>
            </a:r>
            <a:endParaRPr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Consolas" panose="020B0609020204030204" pitchFamily="49" charset="0"/>
              </a:rPr>
              <a:t>     tmpL = findLine(p1,p2)</a:t>
            </a:r>
            <a:endParaRPr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Consolas" panose="020B0609020204030204" pitchFamily="49" charset="0"/>
              </a:rPr>
              <a:t>	</a:t>
            </a:r>
            <a:endParaRPr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Consolas" panose="020B0609020204030204" pitchFamily="49" charset="0"/>
              </a:rPr>
              <a:t>     tmp_inlrs = # inliers</a:t>
            </a:r>
            <a:endParaRPr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Consolas" panose="020B0609020204030204" pitchFamily="49" charset="0"/>
              </a:rPr>
              <a:t>if tmp_inlrs &gt;  max_inlrs:</a:t>
            </a:r>
            <a:endParaRPr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Consolas" panose="020B0609020204030204" pitchFamily="49" charset="0"/>
              </a:rPr>
              <a:t>	max_inlrs= tmp_inlrs </a:t>
            </a:r>
            <a:endParaRPr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Consolas" panose="020B0609020204030204" pitchFamily="49" charset="0"/>
              </a:rPr>
              <a:t>	bestLine = tmpL</a:t>
            </a:r>
            <a:endParaRPr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1400" b="0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onsolas" panose="020B0609020204030204" pitchFamily="49" charset="0"/>
                <a:sym typeface="Arial"/>
              </a:rPr>
              <a:t>allPointsOnLine = [p in P if dist(p,bestLine)&lt;thrs]</a:t>
            </a:r>
            <a:endParaRPr sz="1400" b="0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onsolas" panose="020B0609020204030204" pitchFamily="49" charset="0"/>
                <a:sym typeface="Arial"/>
              </a:rPr>
              <a:t>bestLine = findLine(allPointsOnLine) </a:t>
            </a:r>
            <a:r>
              <a:rPr lang="en" sz="1400" b="0" i="0" u="none" strike="noStrike" cap="none" dirty="0">
                <a:solidFill>
                  <a:srgbClr val="666666"/>
                </a:solidFill>
                <a:latin typeface="Consolas" panose="020B0609020204030204" pitchFamily="49" charset="0"/>
                <a:sym typeface="Arial"/>
              </a:rPr>
              <a:t># </a:t>
            </a:r>
            <a:r>
              <a:rPr lang="en" dirty="0">
                <a:solidFill>
                  <a:srgbClr val="666666"/>
                </a:solidFill>
                <a:latin typeface="Consolas" panose="020B0609020204030204" pitchFamily="49" charset="0"/>
              </a:rPr>
              <a:t>Least Squares</a:t>
            </a:r>
            <a:endParaRPr sz="1400" b="0" i="0" u="none" strike="noStrike" cap="none" dirty="0">
              <a:solidFill>
                <a:srgbClr val="666666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onsolas" panose="020B0609020204030204" pitchFamily="49" charset="0"/>
                <a:sym typeface="Arial"/>
              </a:rPr>
              <a:t>return bestLine</a:t>
            </a:r>
            <a:endParaRPr sz="1400" b="0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onsolas" panose="020B0609020204030204" pitchFamily="49" charset="0"/>
                <a:sym typeface="Arial"/>
              </a:rPr>
              <a:t>	</a:t>
            </a:r>
            <a:endParaRPr sz="1400" b="0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</p:txBody>
      </p:sp>
      <p:cxnSp>
        <p:nvCxnSpPr>
          <p:cNvPr id="383" name="Google Shape;383;p42"/>
          <p:cNvCxnSpPr/>
          <p:nvPr/>
        </p:nvCxnSpPr>
        <p:spPr>
          <a:xfrm rot="10800000" flipH="1">
            <a:off x="5350838" y="1329850"/>
            <a:ext cx="3507000" cy="33234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4" name="Google Shape;384;p42"/>
          <p:cNvCxnSpPr/>
          <p:nvPr/>
        </p:nvCxnSpPr>
        <p:spPr>
          <a:xfrm>
            <a:off x="6974438" y="2611075"/>
            <a:ext cx="263100" cy="263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5" name="Google Shape;385;p42"/>
          <p:cNvCxnSpPr/>
          <p:nvPr/>
        </p:nvCxnSpPr>
        <p:spPr>
          <a:xfrm>
            <a:off x="7538888" y="2611100"/>
            <a:ext cx="469500" cy="46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6" name="Google Shape;386;p42"/>
          <p:cNvCxnSpPr/>
          <p:nvPr/>
        </p:nvCxnSpPr>
        <p:spPr>
          <a:xfrm rot="10800000">
            <a:off x="7431288" y="1748650"/>
            <a:ext cx="481800" cy="469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Recall Warping</a:t>
            </a:r>
            <a:endParaRPr b="1" dirty="0"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l="3464" t="1996" r="803" b="4292"/>
          <a:stretch/>
        </p:blipFill>
        <p:spPr>
          <a:xfrm>
            <a:off x="227300" y="1212150"/>
            <a:ext cx="3915976" cy="194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5676" y="1170125"/>
            <a:ext cx="4695926" cy="313061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6;p17">
            <a:extLst>
              <a:ext uri="{FF2B5EF4-FFF2-40B4-BE49-F238E27FC236}">
                <a16:creationId xmlns:a16="http://schemas.microsoft.com/office/drawing/2014/main" id="{097F2F0B-364B-41CE-B334-CFC8704D70B1}"/>
              </a:ext>
            </a:extLst>
          </p:cNvPr>
          <p:cNvSpPr/>
          <p:nvPr/>
        </p:nvSpPr>
        <p:spPr>
          <a:xfrm>
            <a:off x="2162125" y="1548617"/>
            <a:ext cx="4213950" cy="737675"/>
          </a:xfrm>
          <a:custGeom>
            <a:avLst/>
            <a:gdLst/>
            <a:ahLst/>
            <a:cxnLst/>
            <a:rect l="l" t="t" r="r" b="b"/>
            <a:pathLst>
              <a:path w="168558" h="29507" extrusionOk="0">
                <a:moveTo>
                  <a:pt x="0" y="29507"/>
                </a:moveTo>
                <a:cubicBezTo>
                  <a:pt x="12027" y="24595"/>
                  <a:pt x="44068" y="634"/>
                  <a:pt x="72161" y="37"/>
                </a:cubicBezTo>
                <a:cubicBezTo>
                  <a:pt x="100254" y="-560"/>
                  <a:pt x="152492" y="21611"/>
                  <a:pt x="168558" y="25926"/>
                </a:cubicBezTo>
              </a:path>
            </a:pathLst>
          </a:custGeom>
          <a:noFill/>
          <a:ln w="76200" cap="flat" cmpd="sng">
            <a:solidFill>
              <a:srgbClr val="FF9900"/>
            </a:solidFill>
            <a:prstDash val="solid"/>
            <a:round/>
            <a:headEnd type="none" w="med" len="med"/>
            <a:tailEnd type="arrow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78;p16"/>
          <p:cNvSpPr/>
          <p:nvPr/>
        </p:nvSpPr>
        <p:spPr>
          <a:xfrm>
            <a:off x="3544425" y="477117"/>
            <a:ext cx="1449350" cy="9191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0000"/>
                </a:solidFill>
                <a:latin typeface="Lato" panose="020B0604020202020204" charset="0"/>
              </a:rPr>
              <a:t>H?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1" name="Google Shape;391;p4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r>
                  <a:rPr lang="en" dirty="0"/>
                  <a:t>Same thing with key points, but different function.</a:t>
                </a:r>
                <a:endParaRPr dirty="0"/>
              </a:p>
              <a:p>
                <a:pPr marL="457200" lvl="0" indent="-342900" algn="l" rtl="0">
                  <a:lnSpc>
                    <a:spcPct val="150000"/>
                  </a:lnSpc>
                  <a:spcBef>
                    <a:spcPts val="160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" dirty="0"/>
                  <a:t>Find four matches points, compute the transformation</a:t>
                </a:r>
                <a:endParaRPr dirty="0"/>
              </a:p>
              <a:p>
                <a:pPr marL="457200" lvl="0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" dirty="0"/>
                  <a:t>Project all the other points on the left and sum the number of keypoints that were projected within </a:t>
                </a:r>
                <a14:m>
                  <m:oMath xmlns:m="http://schemas.openxmlformats.org/officeDocument/2006/math">
                    <m:r>
                      <a:rPr lang="en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" dirty="0"/>
                  <a:t> distance to their matched keypoint</a:t>
                </a:r>
                <a:endParaRPr dirty="0"/>
              </a:p>
              <a:p>
                <a:pPr marL="457200" lvl="0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" dirty="0"/>
                  <a:t>Return the transformation with the maximum number of inliers</a:t>
                </a:r>
                <a:endParaRPr dirty="0"/>
              </a:p>
            </p:txBody>
          </p:sp>
        </mc:Choice>
        <mc:Fallback>
          <p:sp>
            <p:nvSpPr>
              <p:cNvPr id="391" name="Google Shape;391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blipFill>
                <a:blip r:embed="rId3"/>
                <a:stretch>
                  <a:fillRect l="-5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2" name="Google Shape;392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Random sample consensus</a:t>
            </a:r>
            <a:endParaRPr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How many random trials?</a:t>
            </a:r>
            <a:endParaRPr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8" name="Google Shape;398;p4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We want to ensure that with probability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, at least one of the samples contains only true matches.</a:t>
                </a:r>
              </a:p>
              <a:p>
                <a:pPr marL="0" lvl="0" indent="0">
                  <a:lnSpc>
                    <a:spcPct val="150000"/>
                  </a:lnSpc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rPr lang="en-US" dirty="0"/>
                  <a:t>Denote the true match probability be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i="1" dirty="0" smtClean="0"/>
                  <a:t/>
                </a:r>
                <a:br>
                  <a:rPr lang="en-US" i="1" dirty="0" smtClean="0"/>
                </a:b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dirty="0"/>
                  <a:t> the number of trials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dirty="0"/>
                  <a:t> the number of </a:t>
                </a:r>
                <a:r>
                  <a:rPr lang="en-US" dirty="0" smtClean="0"/>
                  <a:t>samples.</a:t>
                </a:r>
                <a:endParaRPr dirty="0"/>
              </a:p>
            </p:txBody>
          </p:sp>
        </mc:Choice>
        <mc:Fallback>
          <p:sp>
            <p:nvSpPr>
              <p:cNvPr id="398" name="Google Shape;398;p4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blipFill>
                <a:blip r:embed="rId3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41EE8C-2C61-4D7E-9611-94C36D7FC2C5}"/>
                  </a:ext>
                </a:extLst>
              </p:cNvPr>
              <p:cNvSpPr txBox="1"/>
              <p:nvPr/>
            </p:nvSpPr>
            <p:spPr>
              <a:xfrm>
                <a:off x="5009071" y="2150459"/>
                <a:ext cx="2963568" cy="2013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IL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41EE8C-2C61-4D7E-9611-94C36D7FC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071" y="2150459"/>
                <a:ext cx="2963568" cy="20139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l="4858" t="2239" r="1163" b="3652"/>
          <a:stretch/>
        </p:blipFill>
        <p:spPr>
          <a:xfrm>
            <a:off x="4293912" y="1174446"/>
            <a:ext cx="4664697" cy="312147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Recall Warping</a:t>
            </a:r>
            <a:endParaRPr b="1" dirty="0"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4">
            <a:alphaModFix/>
          </a:blip>
          <a:srcRect l="3464" t="1996" r="803" b="4292"/>
          <a:stretch/>
        </p:blipFill>
        <p:spPr>
          <a:xfrm>
            <a:off x="227300" y="1212150"/>
            <a:ext cx="3915976" cy="19486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/>
          <p:nvPr/>
        </p:nvSpPr>
        <p:spPr>
          <a:xfrm>
            <a:off x="2162125" y="1548617"/>
            <a:ext cx="4213950" cy="737675"/>
          </a:xfrm>
          <a:custGeom>
            <a:avLst/>
            <a:gdLst/>
            <a:ahLst/>
            <a:cxnLst/>
            <a:rect l="l" t="t" r="r" b="b"/>
            <a:pathLst>
              <a:path w="168558" h="29507" extrusionOk="0">
                <a:moveTo>
                  <a:pt x="0" y="29507"/>
                </a:moveTo>
                <a:cubicBezTo>
                  <a:pt x="12027" y="24595"/>
                  <a:pt x="44068" y="634"/>
                  <a:pt x="72161" y="37"/>
                </a:cubicBezTo>
                <a:cubicBezTo>
                  <a:pt x="100254" y="-560"/>
                  <a:pt x="152492" y="21611"/>
                  <a:pt x="168558" y="25926"/>
                </a:cubicBezTo>
              </a:path>
            </a:pathLst>
          </a:custGeom>
          <a:noFill/>
          <a:ln w="76200" cap="flat" cmpd="sng">
            <a:solidFill>
              <a:srgbClr val="FF9900"/>
            </a:solidFill>
            <a:prstDash val="solid"/>
            <a:round/>
            <a:headEnd type="none" w="med" len="med"/>
            <a:tailEnd type="arrow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p17"/>
          <p:cNvSpPr txBox="1"/>
          <p:nvPr/>
        </p:nvSpPr>
        <p:spPr>
          <a:xfrm>
            <a:off x="227300" y="3512750"/>
            <a:ext cx="3915976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Lato" panose="020B0604020202020204" charset="0"/>
                <a:sym typeface="Arial"/>
              </a:rPr>
              <a:t>We know where we want to put the image, </a:t>
            </a:r>
            <a:r>
              <a:rPr lang="en" sz="1400" b="0" i="0" u="none" strike="noStrike" cap="none" dirty="0" smtClean="0">
                <a:solidFill>
                  <a:srgbClr val="000000"/>
                </a:solidFill>
                <a:latin typeface="Lato" panose="020B0604020202020204" charset="0"/>
                <a:sym typeface="Arial"/>
              </a:rPr>
              <a:t/>
            </a:r>
            <a:br>
              <a:rPr lang="en" sz="1400" b="0" i="0" u="none" strike="noStrike" cap="none" dirty="0" smtClean="0">
                <a:solidFill>
                  <a:srgbClr val="000000"/>
                </a:solidFill>
                <a:latin typeface="Lato" panose="020B0604020202020204" charset="0"/>
                <a:sym typeface="Arial"/>
              </a:rPr>
            </a:br>
            <a:r>
              <a:rPr lang="en" sz="1400" b="0" i="0" u="none" strike="noStrike" cap="none" dirty="0" smtClean="0">
                <a:solidFill>
                  <a:srgbClr val="000000"/>
                </a:solidFill>
                <a:latin typeface="Lato" panose="020B0604020202020204" charset="0"/>
                <a:sym typeface="Arial"/>
              </a:rPr>
              <a:t>but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Lato" panose="020B0604020202020204" charset="0"/>
                <a:sym typeface="Arial"/>
              </a:rPr>
              <a:t>how do we find the homography matrix?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sym typeface="Arial"/>
            </a:endParaRPr>
          </a:p>
        </p:txBody>
      </p:sp>
      <p:sp>
        <p:nvSpPr>
          <p:cNvPr id="8" name="Google Shape;78;p16">
            <a:extLst>
              <a:ext uri="{FF2B5EF4-FFF2-40B4-BE49-F238E27FC236}">
                <a16:creationId xmlns:a16="http://schemas.microsoft.com/office/drawing/2014/main" id="{FE10519B-6AFE-44A9-8553-DEE2A5BB4EDE}"/>
              </a:ext>
            </a:extLst>
          </p:cNvPr>
          <p:cNvSpPr/>
          <p:nvPr/>
        </p:nvSpPr>
        <p:spPr>
          <a:xfrm>
            <a:off x="3544425" y="551157"/>
            <a:ext cx="1449350" cy="9191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0000"/>
                </a:solidFill>
                <a:latin typeface="Lato" panose="020B0604020202020204" charset="0"/>
              </a:rPr>
              <a:t>H?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Recall Warping</a:t>
            </a:r>
            <a:endParaRPr b="1" dirty="0"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l="3380" t="1793" r="1117" b="3776"/>
          <a:stretch/>
        </p:blipFill>
        <p:spPr>
          <a:xfrm>
            <a:off x="311700" y="1259581"/>
            <a:ext cx="5997324" cy="36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l="23522" t="1458" r="891" b="7375"/>
          <a:stretch/>
        </p:blipFill>
        <p:spPr>
          <a:xfrm>
            <a:off x="4670250" y="1432431"/>
            <a:ext cx="4034926" cy="296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2D Transformation - Recap</a:t>
            </a:r>
            <a:endParaRPr b="1" dirty="0"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56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Translation</a:t>
            </a:r>
            <a:r>
              <a:rPr lang="en" dirty="0"/>
              <a:t>: 2 </a:t>
            </a:r>
            <a:r>
              <a:rPr lang="en" dirty="0" smtClean="0"/>
              <a:t>DOF</a:t>
            </a:r>
            <a:br>
              <a:rPr lang="en" dirty="0" smtClean="0"/>
            </a:br>
            <a:endParaRPr lang="en" dirty="0" smtClean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 smtClean="0"/>
              <a:t>Rotation</a:t>
            </a:r>
            <a:r>
              <a:rPr lang="en" dirty="0"/>
              <a:t>: 1 </a:t>
            </a:r>
            <a:r>
              <a:rPr lang="en" dirty="0" smtClean="0"/>
              <a:t>DOF</a:t>
            </a:r>
            <a:r>
              <a:rPr lang="en" dirty="0"/>
              <a:t> </a:t>
            </a:r>
            <a:r>
              <a:rPr lang="en" dirty="0" smtClean="0"/>
              <a:t/>
            </a:r>
            <a:br>
              <a:rPr lang="en" dirty="0" smtClean="0"/>
            </a:br>
            <a:endParaRPr lang="en" dirty="0" smtClean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 smtClean="0"/>
              <a:t>Similarity</a:t>
            </a:r>
            <a:r>
              <a:rPr lang="en" dirty="0"/>
              <a:t>: 4 </a:t>
            </a:r>
            <a:r>
              <a:rPr lang="en" dirty="0" smtClean="0"/>
              <a:t>DOF </a:t>
            </a:r>
            <a:br>
              <a:rPr lang="en" dirty="0" smtClean="0"/>
            </a:br>
            <a:endParaRPr lang="en" dirty="0" smtClean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 smtClean="0"/>
              <a:t>Perspective</a:t>
            </a:r>
            <a:r>
              <a:rPr lang="en" dirty="0"/>
              <a:t>: 8 DOF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BA368B-6DF8-4732-9E1C-BDC37A5FA626}"/>
                  </a:ext>
                </a:extLst>
              </p:cNvPr>
              <p:cNvSpPr txBox="1"/>
              <p:nvPr/>
            </p:nvSpPr>
            <p:spPr>
              <a:xfrm>
                <a:off x="3170398" y="1743882"/>
                <a:ext cx="2803203" cy="766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L" sz="1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BA368B-6DF8-4732-9E1C-BDC37A5F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398" y="1743882"/>
                <a:ext cx="2803203" cy="766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8C2A7D-7A66-4031-AED0-67185B27DA07}"/>
                  </a:ext>
                </a:extLst>
              </p:cNvPr>
              <p:cNvSpPr txBox="1"/>
              <p:nvPr/>
            </p:nvSpPr>
            <p:spPr>
              <a:xfrm>
                <a:off x="3168000" y="2669877"/>
                <a:ext cx="3157467" cy="766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L" sz="1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8C2A7D-7A66-4031-AED0-67185B27D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000" y="2669877"/>
                <a:ext cx="3157467" cy="766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551F9B-D584-4BC1-82A1-EF5CB858C311}"/>
                  </a:ext>
                </a:extLst>
              </p:cNvPr>
              <p:cNvSpPr txBox="1"/>
              <p:nvPr/>
            </p:nvSpPr>
            <p:spPr>
              <a:xfrm>
                <a:off x="3168000" y="3593253"/>
                <a:ext cx="1795171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IL" sz="1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551F9B-D584-4BC1-82A1-EF5CB858C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000" y="3593253"/>
                <a:ext cx="1795171" cy="8803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6FE3AF-8E5F-430C-A9EA-49B6755A57DF}"/>
                  </a:ext>
                </a:extLst>
              </p:cNvPr>
              <p:cNvSpPr txBox="1"/>
              <p:nvPr/>
            </p:nvSpPr>
            <p:spPr>
              <a:xfrm>
                <a:off x="3168000" y="1309679"/>
                <a:ext cx="10714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L" sz="1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6FE3AF-8E5F-430C-A9EA-49B6755A5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000" y="1309679"/>
                <a:ext cx="1071447" cy="276999"/>
              </a:xfrm>
              <a:prstGeom prst="rect">
                <a:avLst/>
              </a:prstGeom>
              <a:blipFill>
                <a:blip r:embed="rId6"/>
                <a:stretch>
                  <a:fillRect l="-4571" r="-3429" b="-2888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Translation</a:t>
            </a:r>
            <a:endParaRPr b="1" dirty="0"/>
          </a:p>
        </p:txBody>
      </p:sp>
      <p:sp>
        <p:nvSpPr>
          <p:cNvPr id="104" name="Google Shape;104;p19"/>
          <p:cNvSpPr/>
          <p:nvPr/>
        </p:nvSpPr>
        <p:spPr>
          <a:xfrm>
            <a:off x="2001600" y="1657350"/>
            <a:ext cx="1828800" cy="1828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2563200" y="2161350"/>
            <a:ext cx="187200" cy="187200"/>
          </a:xfrm>
          <a:prstGeom prst="ellipse">
            <a:avLst/>
          </a:prstGeom>
          <a:solidFill>
            <a:srgbClr val="00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5666400" y="2478150"/>
            <a:ext cx="187200" cy="187200"/>
          </a:xfrm>
          <a:prstGeom prst="ellipse">
            <a:avLst/>
          </a:prstGeom>
          <a:solidFill>
            <a:srgbClr val="00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4429200" y="1657350"/>
            <a:ext cx="1828800" cy="1828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4990800" y="2161350"/>
            <a:ext cx="187200" cy="1872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997" y="2686043"/>
            <a:ext cx="415338" cy="28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6" y="2386575"/>
            <a:ext cx="408415" cy="37034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>
            <a:off x="5088600" y="2271600"/>
            <a:ext cx="667789" cy="300167"/>
          </a:xfrm>
          <a:custGeom>
            <a:avLst/>
            <a:gdLst/>
            <a:ahLst/>
            <a:cxnLst/>
            <a:rect l="l" t="t" r="r" b="b"/>
            <a:pathLst>
              <a:path w="27360" h="13248" extrusionOk="0">
                <a:moveTo>
                  <a:pt x="0" y="0"/>
                </a:moveTo>
                <a:lnTo>
                  <a:pt x="0" y="13248"/>
                </a:lnTo>
                <a:lnTo>
                  <a:pt x="27360" y="13248"/>
                </a:lnTo>
              </a:path>
            </a:pathLst>
          </a:cu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/>
          <p:nvPr/>
        </p:nvSpPr>
        <p:spPr>
          <a:xfrm>
            <a:off x="4429200" y="1657350"/>
            <a:ext cx="1828800" cy="1828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Rotation</a:t>
            </a:r>
            <a:endParaRPr b="1" dirty="0"/>
          </a:p>
        </p:txBody>
      </p:sp>
      <p:sp>
        <p:nvSpPr>
          <p:cNvPr id="118" name="Google Shape;118;p20"/>
          <p:cNvSpPr/>
          <p:nvPr/>
        </p:nvSpPr>
        <p:spPr>
          <a:xfrm>
            <a:off x="2001600" y="1657350"/>
            <a:ext cx="1828800" cy="1828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2563200" y="2161350"/>
            <a:ext cx="187200" cy="187200"/>
          </a:xfrm>
          <a:prstGeom prst="ellipse">
            <a:avLst/>
          </a:prstGeom>
          <a:solidFill>
            <a:srgbClr val="00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5594400" y="2852550"/>
            <a:ext cx="187200" cy="187200"/>
          </a:xfrm>
          <a:prstGeom prst="ellipse">
            <a:avLst/>
          </a:prstGeom>
          <a:solidFill>
            <a:srgbClr val="00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4990800" y="2161350"/>
            <a:ext cx="187200" cy="1872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/>
          <p:nvPr/>
        </p:nvSpPr>
        <p:spPr>
          <a:xfrm rot="-1173876">
            <a:off x="4236867" y="2409232"/>
            <a:ext cx="1046346" cy="928415"/>
          </a:xfrm>
          <a:custGeom>
            <a:avLst/>
            <a:gdLst/>
            <a:ahLst/>
            <a:cxnLst/>
            <a:rect l="l" t="t" r="r" b="b"/>
            <a:pathLst>
              <a:path w="51264" h="36288" extrusionOk="0">
                <a:moveTo>
                  <a:pt x="0" y="36288"/>
                </a:moveTo>
                <a:lnTo>
                  <a:pt x="51264" y="0"/>
                </a:lnTo>
              </a:path>
            </a:pathLst>
          </a:custGeom>
          <a:solidFill>
            <a:srgbClr val="00FF00"/>
          </a:solidFill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0"/>
          <p:cNvSpPr/>
          <p:nvPr/>
        </p:nvSpPr>
        <p:spPr>
          <a:xfrm rot="1185999">
            <a:off x="4527608" y="2756463"/>
            <a:ext cx="1046304" cy="928428"/>
          </a:xfrm>
          <a:custGeom>
            <a:avLst/>
            <a:gdLst/>
            <a:ahLst/>
            <a:cxnLst/>
            <a:rect l="l" t="t" r="r" b="b"/>
            <a:pathLst>
              <a:path w="51264" h="36288" extrusionOk="0">
                <a:moveTo>
                  <a:pt x="0" y="36288"/>
                </a:moveTo>
                <a:lnTo>
                  <a:pt x="51264" y="0"/>
                </a:lnTo>
              </a:path>
            </a:pathLst>
          </a:custGeom>
          <a:solidFill>
            <a:srgbClr val="00FF00"/>
          </a:solidFill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1200" y="2921264"/>
            <a:ext cx="2571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4950" y="3735250"/>
            <a:ext cx="613410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4429200" y="1657350"/>
            <a:ext cx="1828800" cy="1828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Similarity</a:t>
            </a:r>
            <a:endParaRPr b="1" dirty="0"/>
          </a:p>
        </p:txBody>
      </p:sp>
      <p:sp>
        <p:nvSpPr>
          <p:cNvPr id="132" name="Google Shape;132;p21"/>
          <p:cNvSpPr/>
          <p:nvPr/>
        </p:nvSpPr>
        <p:spPr>
          <a:xfrm>
            <a:off x="2001600" y="1657350"/>
            <a:ext cx="1828800" cy="1828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1"/>
          <p:cNvSpPr/>
          <p:nvPr/>
        </p:nvSpPr>
        <p:spPr>
          <a:xfrm>
            <a:off x="2563200" y="2161350"/>
            <a:ext cx="187200" cy="187200"/>
          </a:xfrm>
          <a:prstGeom prst="ellipse">
            <a:avLst/>
          </a:prstGeom>
          <a:solidFill>
            <a:srgbClr val="00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5975400" y="2319150"/>
            <a:ext cx="187200" cy="187200"/>
          </a:xfrm>
          <a:prstGeom prst="ellipse">
            <a:avLst/>
          </a:prstGeom>
          <a:solidFill>
            <a:srgbClr val="00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4990800" y="2161350"/>
            <a:ext cx="187200" cy="1872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1"/>
          <p:cNvSpPr/>
          <p:nvPr/>
        </p:nvSpPr>
        <p:spPr>
          <a:xfrm rot="-1173876">
            <a:off x="4236867" y="2409232"/>
            <a:ext cx="1046346" cy="928415"/>
          </a:xfrm>
          <a:custGeom>
            <a:avLst/>
            <a:gdLst/>
            <a:ahLst/>
            <a:cxnLst/>
            <a:rect l="l" t="t" r="r" b="b"/>
            <a:pathLst>
              <a:path w="51264" h="36288" extrusionOk="0">
                <a:moveTo>
                  <a:pt x="0" y="36288"/>
                </a:moveTo>
                <a:lnTo>
                  <a:pt x="51264" y="0"/>
                </a:lnTo>
              </a:path>
            </a:pathLst>
          </a:custGeom>
          <a:solidFill>
            <a:srgbClr val="00FF00"/>
          </a:solidFill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1"/>
          <p:cNvSpPr/>
          <p:nvPr/>
        </p:nvSpPr>
        <p:spPr>
          <a:xfrm rot="1185999">
            <a:off x="4527608" y="2756463"/>
            <a:ext cx="1046304" cy="928428"/>
          </a:xfrm>
          <a:custGeom>
            <a:avLst/>
            <a:gdLst/>
            <a:ahLst/>
            <a:cxnLst/>
            <a:rect l="l" t="t" r="r" b="b"/>
            <a:pathLst>
              <a:path w="51264" h="36288" extrusionOk="0">
                <a:moveTo>
                  <a:pt x="0" y="36288"/>
                </a:moveTo>
                <a:lnTo>
                  <a:pt x="51264" y="0"/>
                </a:lnTo>
              </a:path>
            </a:pathLst>
          </a:custGeom>
          <a:solidFill>
            <a:srgbClr val="00FF00"/>
          </a:solidFill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1200" y="2921264"/>
            <a:ext cx="2571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3997" y="3028918"/>
            <a:ext cx="415338" cy="28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7606" y="2571750"/>
            <a:ext cx="408415" cy="37034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/>
          <p:nvPr/>
        </p:nvSpPr>
        <p:spPr>
          <a:xfrm>
            <a:off x="5702400" y="2448000"/>
            <a:ext cx="374400" cy="504000"/>
          </a:xfrm>
          <a:custGeom>
            <a:avLst/>
            <a:gdLst/>
            <a:ahLst/>
            <a:cxnLst/>
            <a:rect l="l" t="t" r="r" b="b"/>
            <a:pathLst>
              <a:path w="14976" h="20160" extrusionOk="0">
                <a:moveTo>
                  <a:pt x="0" y="20160"/>
                </a:moveTo>
                <a:lnTo>
                  <a:pt x="14976" y="20160"/>
                </a:lnTo>
                <a:lnTo>
                  <a:pt x="14976" y="0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21"/>
          <p:cNvSpPr/>
          <p:nvPr/>
        </p:nvSpPr>
        <p:spPr>
          <a:xfrm>
            <a:off x="6806725" y="1946425"/>
            <a:ext cx="773694" cy="12191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1843</Words>
  <Application>Microsoft Office PowerPoint</Application>
  <PresentationFormat>‫הצגה על המסך (16:9)</PresentationFormat>
  <Paragraphs>123</Paragraphs>
  <Slides>31</Slides>
  <Notes>31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31</vt:i4>
      </vt:variant>
    </vt:vector>
  </HeadingPairs>
  <TitlesOfParts>
    <vt:vector size="37" baseType="lpstr">
      <vt:lpstr>Consolas</vt:lpstr>
      <vt:lpstr>Calibri</vt:lpstr>
      <vt:lpstr>Lato</vt:lpstr>
      <vt:lpstr>Arial</vt:lpstr>
      <vt:lpstr>Cambria Math</vt:lpstr>
      <vt:lpstr>Simple Light</vt:lpstr>
      <vt:lpstr>Computer Vision and Image Processing Tirgul 14</vt:lpstr>
      <vt:lpstr>Homography Estimation</vt:lpstr>
      <vt:lpstr>Recall Warping</vt:lpstr>
      <vt:lpstr>Recall Warping</vt:lpstr>
      <vt:lpstr>Recall Warping</vt:lpstr>
      <vt:lpstr>2D Transformation - Recap</vt:lpstr>
      <vt:lpstr>Translation</vt:lpstr>
      <vt:lpstr>Rotation</vt:lpstr>
      <vt:lpstr>Similarity</vt:lpstr>
      <vt:lpstr>Similarity</vt:lpstr>
      <vt:lpstr>Similarity</vt:lpstr>
      <vt:lpstr>DLT- Direct Linear Transformation</vt:lpstr>
      <vt:lpstr>Direct Linear Transformation</vt:lpstr>
      <vt:lpstr>Direct Linear Transformation</vt:lpstr>
      <vt:lpstr>Direct Linear Transformation</vt:lpstr>
      <vt:lpstr>Direct Linear Transformation</vt:lpstr>
      <vt:lpstr>Direct Linear Transformation</vt:lpstr>
      <vt:lpstr>RANSAC</vt:lpstr>
      <vt:lpstr>Finding matching points</vt:lpstr>
      <vt:lpstr>Find transformation</vt:lpstr>
      <vt:lpstr>But how to find matches?</vt:lpstr>
      <vt:lpstr>But how to find matches?</vt:lpstr>
      <vt:lpstr>But how to find matches?</vt:lpstr>
      <vt:lpstr>But how to find matches?</vt:lpstr>
      <vt:lpstr>But how to find a consensus?</vt:lpstr>
      <vt:lpstr>RAndom SAmple Consensus (RANSAC)</vt:lpstr>
      <vt:lpstr>RAndom SAmple Consensus (RANSAC)</vt:lpstr>
      <vt:lpstr>Random sample consensus</vt:lpstr>
      <vt:lpstr>Random sample consensus</vt:lpstr>
      <vt:lpstr>Random sample consensus </vt:lpstr>
      <vt:lpstr>How many random trials?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and Image Processing Trigul 14</dc:title>
  <cp:lastModifiedBy>moriya bitton</cp:lastModifiedBy>
  <cp:revision>27</cp:revision>
  <dcterms:modified xsi:type="dcterms:W3CDTF">2022-06-06T14:43:14Z</dcterms:modified>
</cp:coreProperties>
</file>